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79"/>
  </p:notesMasterIdLst>
  <p:sldIdLst>
    <p:sldId id="259" r:id="rId2"/>
    <p:sldId id="303" r:id="rId3"/>
    <p:sldId id="289" r:id="rId4"/>
    <p:sldId id="288" r:id="rId5"/>
    <p:sldId id="308" r:id="rId6"/>
    <p:sldId id="290" r:id="rId7"/>
    <p:sldId id="291" r:id="rId8"/>
    <p:sldId id="285" r:id="rId9"/>
    <p:sldId id="304" r:id="rId10"/>
    <p:sldId id="305" r:id="rId11"/>
    <p:sldId id="292" r:id="rId12"/>
    <p:sldId id="293" r:id="rId13"/>
    <p:sldId id="295" r:id="rId14"/>
    <p:sldId id="338" r:id="rId15"/>
    <p:sldId id="337" r:id="rId16"/>
    <p:sldId id="296" r:id="rId17"/>
    <p:sldId id="297" r:id="rId18"/>
    <p:sldId id="306" r:id="rId19"/>
    <p:sldId id="299" r:id="rId20"/>
    <p:sldId id="309" r:id="rId21"/>
    <p:sldId id="335" r:id="rId22"/>
    <p:sldId id="336" r:id="rId23"/>
    <p:sldId id="301" r:id="rId24"/>
    <p:sldId id="310" r:id="rId25"/>
    <p:sldId id="311" r:id="rId26"/>
    <p:sldId id="312" r:id="rId27"/>
    <p:sldId id="313" r:id="rId28"/>
    <p:sldId id="257" r:id="rId29"/>
    <p:sldId id="263" r:id="rId30"/>
    <p:sldId id="258" r:id="rId31"/>
    <p:sldId id="314" r:id="rId32"/>
    <p:sldId id="315" r:id="rId33"/>
    <p:sldId id="261" r:id="rId34"/>
    <p:sldId id="316" r:id="rId35"/>
    <p:sldId id="265" r:id="rId36"/>
    <p:sldId id="268" r:id="rId37"/>
    <p:sldId id="266" r:id="rId38"/>
    <p:sldId id="267" r:id="rId39"/>
    <p:sldId id="270" r:id="rId40"/>
    <p:sldId id="269" r:id="rId41"/>
    <p:sldId id="317" r:id="rId42"/>
    <p:sldId id="272" r:id="rId43"/>
    <p:sldId id="339" r:id="rId44"/>
    <p:sldId id="273" r:id="rId45"/>
    <p:sldId id="274" r:id="rId46"/>
    <p:sldId id="275" r:id="rId47"/>
    <p:sldId id="276" r:id="rId48"/>
    <p:sldId id="277" r:id="rId49"/>
    <p:sldId id="278" r:id="rId50"/>
    <p:sldId id="326" r:id="rId51"/>
    <p:sldId id="327" r:id="rId52"/>
    <p:sldId id="280" r:id="rId53"/>
    <p:sldId id="281" r:id="rId54"/>
    <p:sldId id="282" r:id="rId55"/>
    <p:sldId id="319" r:id="rId56"/>
    <p:sldId id="329" r:id="rId57"/>
    <p:sldId id="283" r:id="rId58"/>
    <p:sldId id="320" r:id="rId59"/>
    <p:sldId id="322" r:id="rId60"/>
    <p:sldId id="323" r:id="rId61"/>
    <p:sldId id="325" r:id="rId62"/>
    <p:sldId id="328" r:id="rId63"/>
    <p:sldId id="279" r:id="rId64"/>
    <p:sldId id="340" r:id="rId65"/>
    <p:sldId id="318" r:id="rId66"/>
    <p:sldId id="330" r:id="rId67"/>
    <p:sldId id="321" r:id="rId68"/>
    <p:sldId id="331" r:id="rId69"/>
    <p:sldId id="332" r:id="rId70"/>
    <p:sldId id="333" r:id="rId71"/>
    <p:sldId id="334" r:id="rId72"/>
    <p:sldId id="341" r:id="rId73"/>
    <p:sldId id="346" r:id="rId74"/>
    <p:sldId id="345" r:id="rId75"/>
    <p:sldId id="260" r:id="rId76"/>
    <p:sldId id="347" r:id="rId77"/>
    <p:sldId id="344" r:id="rId78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99CCFF"/>
    <a:srgbClr val="FF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1CE71-01F6-4EA7-9E1B-93657823E5CE}" type="datetimeFigureOut">
              <a:rPr lang="pt-PT" smtClean="0"/>
              <a:pPr/>
              <a:t>15/04/2015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714EA-679A-4FB0-9205-5BB82883A8D1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727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714EA-679A-4FB0-9205-5BB82883A8D1}" type="slidenum">
              <a:rPr lang="pt-PT" smtClean="0"/>
              <a:pPr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5701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ângulo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ctângulo arredondado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28" name="Marcador de Posição d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9CE8-D782-4702-B55B-671797D2821D}" type="datetimeFigureOut">
              <a:rPr lang="pt-PT" smtClean="0"/>
              <a:pPr/>
              <a:t>15/04/2015</a:t>
            </a:fld>
            <a:endParaRPr lang="pt-PT"/>
          </a:p>
        </p:txBody>
      </p:sp>
      <p:sp>
        <p:nvSpPr>
          <p:cNvPr id="17" name="Marcador de Posição do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29" name="Marcador de Posição do Número do Diapositivo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801EAAC-DDB0-4799-A413-243383305197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7" name="Rectângulo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ângulo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ângulo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20000">
    <p:wipe dir="r"/>
    <p:sndAc>
      <p:stSnd>
        <p:snd r:embed="rId1" name="breez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9CE8-D782-4702-B55B-671797D2821D}" type="datetimeFigureOut">
              <a:rPr lang="pt-PT" smtClean="0"/>
              <a:pPr/>
              <a:t>15/04/2015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EAAC-DDB0-4799-A413-243383305197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 spd="slow" advClick="0" advTm="20000">
    <p:wipe dir="r"/>
    <p:sndAc>
      <p:stSnd>
        <p:snd r:embed="rId1" name="breez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9CE8-D782-4702-B55B-671797D2821D}" type="datetimeFigureOut">
              <a:rPr lang="pt-PT" smtClean="0"/>
              <a:pPr/>
              <a:t>15/04/2015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EAAC-DDB0-4799-A413-243383305197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 spd="slow" advClick="0" advTm="20000">
    <p:wipe dir="r"/>
    <p:sndAc>
      <p:stSnd>
        <p:snd r:embed="rId1" name="breez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9CE8-D782-4702-B55B-671797D2821D}" type="datetimeFigureOut">
              <a:rPr lang="pt-PT" smtClean="0"/>
              <a:pPr/>
              <a:t>15/04/2015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EAAC-DDB0-4799-A413-243383305197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Marcador de Posição de Conteúdo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  <p:transition spd="slow" advClick="0" advTm="20000">
    <p:wipe dir="r"/>
    <p:sndAc>
      <p:stSnd>
        <p:snd r:embed="rId1" name="breez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ângulo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ctângulo arredondado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9CE8-D782-4702-B55B-671797D2821D}" type="datetimeFigureOut">
              <a:rPr lang="pt-PT" smtClean="0"/>
              <a:pPr/>
              <a:t>15/04/2015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pt-PT"/>
          </a:p>
        </p:txBody>
      </p:sp>
      <p:sp>
        <p:nvSpPr>
          <p:cNvPr id="7" name="Rectângulo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ângulo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ângulo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801EAAC-DDB0-4799-A413-243383305197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20000">
    <p:wipe dir="r"/>
    <p:sndAc>
      <p:stSnd>
        <p:snd r:embed="rId1" name="breez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9CE8-D782-4702-B55B-671797D2821D}" type="datetimeFigureOut">
              <a:rPr lang="pt-PT" smtClean="0"/>
              <a:pPr/>
              <a:t>15/04/2015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EAAC-DDB0-4799-A413-243383305197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9" name="Marcador de Posição de Conteúdo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  <p:transition spd="slow" advClick="0" advTm="20000">
    <p:wipe dir="r"/>
    <p:sndAc>
      <p:stSnd>
        <p:snd r:embed="rId1" name="breez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9CE8-D782-4702-B55B-671797D2821D}" type="datetimeFigureOut">
              <a:rPr lang="pt-PT" smtClean="0"/>
              <a:pPr/>
              <a:t>15/04/2015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EAAC-DDB0-4799-A413-243383305197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3" name="Marcador de Posição de Conteúdo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  <p:transition spd="slow" advClick="0" advTm="20000">
    <p:wipe dir="r"/>
    <p:sndAc>
      <p:stSnd>
        <p:snd r:embed="rId1" name="breez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9CE8-D782-4702-B55B-671797D2821D}" type="datetimeFigureOut">
              <a:rPr lang="pt-PT" smtClean="0"/>
              <a:pPr/>
              <a:t>15/04/2015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EAAC-DDB0-4799-A413-243383305197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 spd="slow" advClick="0" advTm="20000">
    <p:wipe dir="r"/>
    <p:sndAc>
      <p:stSnd>
        <p:snd r:embed="rId1" name="breez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9CE8-D782-4702-B55B-671797D2821D}" type="datetimeFigureOut">
              <a:rPr lang="pt-PT" smtClean="0"/>
              <a:pPr/>
              <a:t>15/04/2015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EAAC-DDB0-4799-A413-243383305197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 spd="slow" advClick="0" advTm="20000">
    <p:wipe dir="r"/>
    <p:sndAc>
      <p:stSnd>
        <p:snd r:embed="rId1" name="breez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ctângulo arredondado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9CE8-D782-4702-B55B-671797D2821D}" type="datetimeFigureOut">
              <a:rPr lang="pt-PT" smtClean="0"/>
              <a:pPr/>
              <a:t>15/04/2015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EAAC-DDB0-4799-A413-243383305197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  <p:transition spd="slow" advClick="0" advTm="20000">
    <p:wipe dir="r"/>
    <p:sndAc>
      <p:stSnd>
        <p:snd r:embed="rId1" name="breez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9CE8-D782-4702-B55B-671797D2821D}" type="datetimeFigureOut">
              <a:rPr lang="pt-PT" smtClean="0"/>
              <a:pPr/>
              <a:t>15/04/2015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801EAAC-DDB0-4799-A413-243383305197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1" name="Rectângulo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ângulo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ângulo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</p:spTree>
  </p:cSld>
  <p:clrMapOvr>
    <a:masterClrMapping/>
  </p:clrMapOvr>
  <p:transition spd="slow" advClick="0" advTm="20000">
    <p:wipe dir="r"/>
    <p:sndAc>
      <p:stSnd>
        <p:snd r:embed="rId1" name="breeze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ângulo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ctângulo arredondado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Marcador de Posição do Título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4" name="Marcador de Posição da Data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2969CE8-D782-4702-B55B-671797D2821D}" type="datetimeFigureOut">
              <a:rPr lang="pt-PT" smtClean="0"/>
              <a:pPr/>
              <a:t>15/04/2015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23" name="Marcador de Posição do Número do Diapositivo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801EAAC-DDB0-4799-A413-243383305197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 spd="slow" advClick="0" advTm="20000">
    <p:wipe dir="r"/>
    <p:sndAc>
      <p:stSnd>
        <p:snd r:embed="rId13" name="breeze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tif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8229600" cy="6048672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endParaRPr lang="pt-PT" sz="3600" dirty="0" smtClean="0"/>
          </a:p>
          <a:p>
            <a:pPr algn="ctr">
              <a:buNone/>
            </a:pPr>
            <a:endParaRPr lang="pt-PT" sz="3600" dirty="0" smtClean="0"/>
          </a:p>
          <a:p>
            <a:pPr algn="ctr">
              <a:buNone/>
            </a:pPr>
            <a:endParaRPr lang="pt-PT" sz="3600" dirty="0" smtClean="0"/>
          </a:p>
          <a:p>
            <a:pPr algn="ctr">
              <a:buNone/>
            </a:pPr>
            <a:endParaRPr lang="pt-PT" sz="3600" dirty="0" smtClean="0"/>
          </a:p>
          <a:p>
            <a:pPr algn="ctr">
              <a:buNone/>
            </a:pPr>
            <a:endParaRPr lang="pt-PT" sz="3600" dirty="0" smtClean="0"/>
          </a:p>
          <a:p>
            <a:pPr algn="ctr">
              <a:buNone/>
            </a:pPr>
            <a:endParaRPr lang="pt-PT" sz="3600" dirty="0" smtClean="0"/>
          </a:p>
          <a:p>
            <a:pPr algn="ctr">
              <a:buNone/>
            </a:pPr>
            <a:endParaRPr lang="pt-PT" sz="3600" dirty="0" smtClean="0"/>
          </a:p>
          <a:p>
            <a:pPr algn="ctr">
              <a:buNone/>
            </a:pPr>
            <a:endParaRPr lang="pt-PT" sz="3600" dirty="0" smtClean="0"/>
          </a:p>
          <a:p>
            <a:pPr algn="ctr">
              <a:buNone/>
            </a:pPr>
            <a:endParaRPr lang="pt-PT" sz="3600" dirty="0" smtClean="0"/>
          </a:p>
          <a:p>
            <a:pPr algn="ctr">
              <a:buNone/>
            </a:pPr>
            <a:endParaRPr lang="pt-PT" sz="3600" dirty="0" smtClean="0"/>
          </a:p>
          <a:p>
            <a:pPr algn="ctr">
              <a:buNone/>
            </a:pPr>
            <a:endParaRPr lang="pt-PT" sz="800" dirty="0" smtClean="0"/>
          </a:p>
          <a:p>
            <a:pPr algn="ctr">
              <a:buNone/>
            </a:pPr>
            <a:endParaRPr lang="pt-PT" sz="3600" dirty="0" smtClean="0"/>
          </a:p>
          <a:p>
            <a:pPr algn="ctr">
              <a:buNone/>
            </a:pPr>
            <a:endParaRPr lang="pt-PT" sz="3600" dirty="0" smtClean="0"/>
          </a:p>
          <a:p>
            <a:pPr algn="ctr">
              <a:lnSpc>
                <a:spcPct val="170000"/>
              </a:lnSpc>
              <a:buNone/>
            </a:pPr>
            <a:endParaRPr lang="pt-PT" sz="1700" dirty="0" smtClean="0">
              <a:solidFill>
                <a:schemeClr val="bg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pPr algn="ctr">
              <a:lnSpc>
                <a:spcPct val="170000"/>
              </a:lnSpc>
              <a:buNone/>
            </a:pPr>
            <a:r>
              <a:rPr lang="pt-PT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Olá! </a:t>
            </a:r>
          </a:p>
          <a:p>
            <a:pPr algn="ctr">
              <a:lnSpc>
                <a:spcPct val="170000"/>
              </a:lnSpc>
              <a:buNone/>
            </a:pPr>
            <a:r>
              <a:rPr lang="pt-PT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Hoje decidimos contar-te uma história….</a:t>
            </a:r>
          </a:p>
          <a:p>
            <a:pPr algn="ctr">
              <a:buNone/>
            </a:pPr>
            <a:endParaRPr lang="pt-PT" sz="1300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Imagem 3" descr="001.jpg"/>
          <p:cNvPicPr>
            <a:picLocks noChangeAspect="1"/>
          </p:cNvPicPr>
          <p:nvPr/>
        </p:nvPicPr>
        <p:blipFill>
          <a:blip r:embed="rId3" cstate="print"/>
          <a:srcRect r="5941" b="56093"/>
          <a:stretch>
            <a:fillRect/>
          </a:stretch>
        </p:blipFill>
        <p:spPr>
          <a:xfrm>
            <a:off x="755576" y="260648"/>
            <a:ext cx="7488832" cy="4104456"/>
          </a:xfrm>
          <a:prstGeom prst="rect">
            <a:avLst/>
          </a:prstGeom>
          <a:scene3d>
            <a:camera prst="orthographicFront"/>
            <a:lightRig rig="threePt" dir="t"/>
          </a:scene3d>
          <a:sp3d extrusionH="76200">
            <a:extrusionClr>
              <a:schemeClr val="accent6">
                <a:lumMod val="60000"/>
                <a:lumOff val="40000"/>
              </a:schemeClr>
            </a:extrusionClr>
          </a:sp3d>
        </p:spPr>
      </p:pic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616624"/>
          </a:xfrm>
        </p:spPr>
        <p:txBody>
          <a:bodyPr>
            <a:normAutofit fontScale="90000"/>
          </a:bodyPr>
          <a:lstStyle/>
          <a:p>
            <a:pPr>
              <a:lnSpc>
                <a:spcPct val="300000"/>
              </a:lnSpc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É claro que somos nós!...</a:t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Os alunos do 3º. A, da Escola Básica  José Tagarro,  no Cartaxo. </a:t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endParaRPr lang="pt-PT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  <p:pic>
        <p:nvPicPr>
          <p:cNvPr id="3" name="Imagem 2" descr="Foto Escol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2636912"/>
            <a:ext cx="5936869" cy="3373723"/>
          </a:xfrm>
          <a:prstGeom prst="rect">
            <a:avLst/>
          </a:prstGeom>
          <a:ln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</p:pic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3312368"/>
          </a:xfrm>
        </p:spPr>
        <p:txBody>
          <a:bodyPr>
            <a:normAutofit/>
          </a:bodyPr>
          <a:lstStyle/>
          <a:p>
            <a:pPr>
              <a:lnSpc>
                <a:spcPct val="300000"/>
              </a:lnSpc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E assim começou uma grande aventura….. da qual queremos que faças parte…</a:t>
            </a:r>
            <a:endParaRPr lang="pt-PT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3312368"/>
          </a:xfrm>
        </p:spPr>
        <p:txBody>
          <a:bodyPr>
            <a:normAutofit/>
          </a:bodyPr>
          <a:lstStyle/>
          <a:p>
            <a:pPr>
              <a:lnSpc>
                <a:spcPct val="300000"/>
              </a:lnSpc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 sério! Nem imaginas como foi divertido, descobrimos e aprendemos inúmeras coisas…</a:t>
            </a:r>
            <a:endParaRPr lang="pt-PT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328592"/>
          </a:xfrm>
        </p:spPr>
        <p:txBody>
          <a:bodyPr>
            <a:normAutofit/>
          </a:bodyPr>
          <a:lstStyle/>
          <a:p>
            <a:pPr algn="just">
              <a:lnSpc>
                <a:spcPct val="300000"/>
              </a:lnSpc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Olha, para começar,  desenvolvemos o espírito do trabalho em equipa e aprendemos o quão importante é a organização na realização de um trabalho…</a:t>
            </a:r>
            <a:endParaRPr lang="pt-PT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3600400"/>
          </a:xfrm>
        </p:spPr>
        <p:txBody>
          <a:bodyPr>
            <a:normAutofit/>
          </a:bodyPr>
          <a:lstStyle/>
          <a:p>
            <a:pPr algn="just">
              <a:lnSpc>
                <a:spcPct val="300000"/>
              </a:lnSpc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... definimos objetivos, repartimos tarefas, escolhemos materiais e deitámos mãos à obra…</a:t>
            </a:r>
            <a:endParaRPr lang="pt-PT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184576"/>
          </a:xfrm>
        </p:spPr>
        <p:txBody>
          <a:bodyPr>
            <a:normAutofit fontScale="90000"/>
          </a:bodyPr>
          <a:lstStyle/>
          <a:p>
            <a:pPr algn="just">
              <a:lnSpc>
                <a:spcPct val="200000"/>
              </a:lnSpc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Com a ajuda da nossa professora, Ana Moleiro, descobrimos que o mundo informático nos proporciona muitas possibilidades de conhecimento e, na aplicação </a:t>
            </a:r>
            <a:r>
              <a:rPr lang="pt-PT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google maps</a:t>
            </a: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, começámos por consultar o mapa do município do Cartaxo, para verificar  e identificar onde se situava a Rua José Tagarro.</a:t>
            </a:r>
            <a:endParaRPr lang="pt-PT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001.jpg"/>
          <p:cNvPicPr>
            <a:picLocks/>
          </p:cNvPicPr>
          <p:nvPr/>
        </p:nvPicPr>
        <p:blipFill>
          <a:blip r:embed="rId3" cstate="print"/>
          <a:srcRect b="46995"/>
          <a:stretch>
            <a:fillRect/>
          </a:stretch>
        </p:blipFill>
        <p:spPr>
          <a:xfrm>
            <a:off x="539552" y="1484784"/>
            <a:ext cx="7920880" cy="3456384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C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3744416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>
              <a:lnSpc>
                <a:spcPct val="300000"/>
              </a:lnSpc>
            </a:pPr>
            <a:r>
              <a:rPr lang="pt-PT" sz="2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ambria" pitchFamily="18" charset="0"/>
              </a:rPr>
            </a:br>
            <a:endParaRPr lang="pt-PT" sz="2800" b="1" dirty="0">
              <a:solidFill>
                <a:schemeClr val="bg1">
                  <a:lumMod val="85000"/>
                  <a:lumOff val="15000"/>
                </a:schemeClr>
              </a:solidFill>
              <a:latin typeface="Cambria" pitchFamily="18" charset="0"/>
            </a:endParaRPr>
          </a:p>
        </p:txBody>
      </p:sp>
      <p:cxnSp>
        <p:nvCxnSpPr>
          <p:cNvPr id="5" name="Conexão recta unidireccional 4"/>
          <p:cNvCxnSpPr/>
          <p:nvPr/>
        </p:nvCxnSpPr>
        <p:spPr>
          <a:xfrm>
            <a:off x="5004048" y="2276872"/>
            <a:ext cx="144016" cy="50405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3888432"/>
          </a:xfrm>
        </p:spPr>
        <p:txBody>
          <a:bodyPr>
            <a:normAutofit fontScale="90000"/>
          </a:bodyPr>
          <a:lstStyle/>
          <a:p>
            <a:pPr algn="just">
              <a:lnSpc>
                <a:spcPct val="300000"/>
              </a:lnSpc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E, depois… ah! Depois ainda foi mais giro, porque descobrimos que numa outra aplicação, o </a:t>
            </a:r>
            <a:r>
              <a:rPr lang="pt-PT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Google Earth</a:t>
            </a: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, era possível ver a rua como se ela estivesse ali mesmo ao pé de nós…</a:t>
            </a:r>
            <a:endParaRPr lang="pt-PT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Rua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688632"/>
          </a:xfrm>
        </p:spPr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Após estas incursões pelo mundo informático, decidimos pôr-nos ao caminho e fomos até à Rua José Tagarro, constatámos que se situa relativamente próximo do centro  da cidade e do Palácio da Justiça e, pelo que observámos e conseguimos apurar junto de alguns moradores,  trata-se  de uma  rua de cariz sobretudo habitacional,  algo degradada, mas onde já laboraram alguns estabelecimentos de comércio e serviços: uma oficina auto e um estabelecimento de venda e reparação de bicicletas.</a:t>
            </a:r>
            <a:endParaRPr lang="pt-PT" sz="2700" b="1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uvem 3"/>
          <p:cNvSpPr/>
          <p:nvPr/>
        </p:nvSpPr>
        <p:spPr>
          <a:xfrm>
            <a:off x="611560" y="1268760"/>
            <a:ext cx="7344816" cy="4248472"/>
          </a:xfrm>
          <a:prstGeom prst="cloud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ijaya" pitchFamily="34" charset="0"/>
                <a:cs typeface="Vijaya" pitchFamily="34" charset="0"/>
              </a:rPr>
              <a:t>Era uma vez…</a:t>
            </a:r>
            <a:endParaRPr lang="pt-PT" sz="6600" dirty="0">
              <a:solidFill>
                <a:schemeClr val="tx1">
                  <a:lumMod val="75000"/>
                  <a:lumOff val="2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772400" cy="1143000"/>
          </a:xfrm>
        </p:spPr>
        <p:txBody>
          <a:bodyPr>
            <a:normAutofit/>
          </a:bodyPr>
          <a:lstStyle/>
          <a:p>
            <a:r>
              <a:rPr lang="pt-PT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Para melhor elucidar, decidimos  tirar algumas fotografias…</a:t>
            </a:r>
            <a:endParaRPr lang="pt-PT" sz="3200" dirty="0"/>
          </a:p>
        </p:txBody>
      </p:sp>
      <p:pic>
        <p:nvPicPr>
          <p:cNvPr id="5" name="Marcador de Posição de Conteúdo 4" descr="DSCF223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755576" y="2204864"/>
            <a:ext cx="3749675" cy="2812256"/>
          </a:xfrm>
          <a:noFill/>
        </p:spPr>
      </p:pic>
      <p:pic>
        <p:nvPicPr>
          <p:cNvPr id="6" name="Marcador de Posição de Conteúdo 5" descr="DSCF2231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716016" y="2204864"/>
            <a:ext cx="3749675" cy="2812256"/>
          </a:xfrm>
        </p:spPr>
      </p:pic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Posição de Conteúdo 7" descr="DSCF2234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2276872"/>
            <a:ext cx="3749675" cy="2812256"/>
          </a:xfrm>
        </p:spPr>
      </p:pic>
      <p:pic>
        <p:nvPicPr>
          <p:cNvPr id="10" name="Marcador de Posição de Conteúdo 9" descr="DSCF2235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788024" y="2276872"/>
            <a:ext cx="3749675" cy="2812256"/>
          </a:xfrm>
        </p:spPr>
      </p:pic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ção de Conteúdo 5" descr="DSCF2236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2276872"/>
            <a:ext cx="3749675" cy="2812256"/>
          </a:xfrm>
        </p:spPr>
      </p:pic>
      <p:pic>
        <p:nvPicPr>
          <p:cNvPr id="9" name="Marcador de Posição de Conteúdo 8" descr="DSCF2237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644008" y="2276872"/>
            <a:ext cx="3749675" cy="2812256"/>
          </a:xfrm>
        </p:spPr>
      </p:pic>
      <p:cxnSp>
        <p:nvCxnSpPr>
          <p:cNvPr id="8" name="Conexão recta unidireccional 7"/>
          <p:cNvCxnSpPr/>
          <p:nvPr/>
        </p:nvCxnSpPr>
        <p:spPr>
          <a:xfrm flipH="1">
            <a:off x="6516216" y="1124744"/>
            <a:ext cx="1440160" cy="1584176"/>
          </a:xfrm>
          <a:prstGeom prst="straightConnector1">
            <a:avLst/>
          </a:prstGeom>
          <a:ln w="889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3528392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Mas sabes?… como a rua parecia não ter muito para nos contar, decidimos partir à descoberta, </a:t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endParaRPr lang="pt-PT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4104456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3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… quisemos saber a razão pela qual deram o nome de José Tagarro àquela rua e à nossa escola… </a:t>
            </a: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endParaRPr lang="pt-PT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5040560"/>
          </a:xfrm>
        </p:spPr>
        <p:txBody>
          <a:bodyPr>
            <a:normAutofit fontScale="90000"/>
          </a:bodyPr>
          <a:lstStyle/>
          <a:p>
            <a:pPr algn="just">
              <a:lnSpc>
                <a:spcPct val="200000"/>
              </a:lnSpc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…e concluímos que José Tagarro foi um ilustre pintor nascido no Cartaxo e que, para o homenagear, o município decidiu dar o seu nome àquela rua, à nossa escola e também a uma galeria de exposições.</a:t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endParaRPr lang="pt-PT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pt-PT" dirty="0" smtClean="0"/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Por isso, quisemos saber mais sobre…</a:t>
            </a:r>
            <a:endParaRPr lang="pt-PT" sz="2800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pt-PT" sz="3200" dirty="0" smtClean="0">
              <a:latin typeface="Cambria" pitchFamily="18" charset="0"/>
            </a:endParaRPr>
          </a:p>
          <a:p>
            <a:pPr algn="ctr">
              <a:buNone/>
            </a:pPr>
            <a:r>
              <a:rPr lang="pt-PT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José Tagarro</a:t>
            </a:r>
          </a:p>
          <a:p>
            <a:pPr algn="ctr"/>
            <a:endParaRPr lang="pt-PT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algn="ctr"/>
            <a:endParaRPr lang="pt-PT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algn="ctr">
              <a:buNone/>
            </a:pPr>
            <a:endParaRPr lang="pt-PT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algn="ctr">
              <a:buNone/>
            </a:pPr>
            <a:endParaRPr lang="pt-PT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algn="ctr">
              <a:buNone/>
            </a:pPr>
            <a:r>
              <a:rPr lang="pt-PT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O pintor cartaxeiro</a:t>
            </a:r>
            <a:endParaRPr lang="pt-PT" sz="3200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  <p:pic>
        <p:nvPicPr>
          <p:cNvPr id="6" name="Marcador de Posição da Imagem 6" descr="José Tagarro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 t="7648" b="7648"/>
          <a:stretch>
            <a:fillRect/>
          </a:stretch>
        </p:blipFill>
        <p:spPr>
          <a:xfrm>
            <a:off x="323528" y="692696"/>
            <a:ext cx="4608512" cy="5832647"/>
          </a:xfrm>
        </p:spPr>
      </p:pic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txBody>
          <a:bodyPr>
            <a:normAutofit/>
          </a:bodyPr>
          <a:lstStyle/>
          <a:p>
            <a:r>
              <a:rPr lang="pt-PT" sz="3200" dirty="0" smtClean="0">
                <a:latin typeface="Cambria" pitchFamily="18" charset="0"/>
              </a:rPr>
              <a:t>E descobrimos os seus Dados Biográficos: </a:t>
            </a:r>
            <a:endParaRPr lang="pt-PT" sz="3200" dirty="0">
              <a:latin typeface="Cambria" pitchFamily="18" charset="0"/>
            </a:endParaRPr>
          </a:p>
        </p:txBody>
      </p:sp>
      <p:sp>
        <p:nvSpPr>
          <p:cNvPr id="2" name="Marcador de Posição de Conteúdo 1"/>
          <p:cNvSpPr>
            <a:spLocks noGrp="1"/>
          </p:cNvSpPr>
          <p:nvPr>
            <p:ph sz="quarter" idx="1"/>
          </p:nvPr>
        </p:nvSpPr>
        <p:spPr>
          <a:xfrm>
            <a:off x="323528" y="1447800"/>
            <a:ext cx="8568952" cy="4861520"/>
          </a:xfrm>
          <a:ln>
            <a:solidFill>
              <a:srgbClr val="0070C0"/>
            </a:solidFill>
          </a:ln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Wingdings 2" pitchFamily="18" charset="2"/>
              <a:buChar char=""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Nome - José Tagarro</a:t>
            </a:r>
          </a:p>
          <a:p>
            <a:pPr>
              <a:lnSpc>
                <a:spcPct val="150000"/>
              </a:lnSpc>
              <a:buFont typeface="Wingdings 2" pitchFamily="18" charset="2"/>
              <a:buChar char=""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Filho legítimo de Manuel </a:t>
            </a:r>
            <a:r>
              <a:rPr lang="pt-PT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Ignácio</a:t>
            </a: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 Tagarro e de Gertrudes de Jesus</a:t>
            </a:r>
          </a:p>
          <a:p>
            <a:pPr>
              <a:lnSpc>
                <a:spcPct val="150000"/>
              </a:lnSpc>
              <a:buFont typeface="Wingdings 2" pitchFamily="18" charset="2"/>
              <a:buChar char=""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Neto paterno de João </a:t>
            </a:r>
            <a:r>
              <a:rPr lang="pt-PT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Ignácio</a:t>
            </a: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 e de Maria da Ascensão</a:t>
            </a:r>
          </a:p>
          <a:p>
            <a:pPr>
              <a:lnSpc>
                <a:spcPct val="150000"/>
              </a:lnSpc>
              <a:buFont typeface="Wingdings 2" pitchFamily="18" charset="2"/>
              <a:buChar char=""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Neto materno de </a:t>
            </a:r>
            <a:r>
              <a:rPr lang="pt-PT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Jacintho</a:t>
            </a: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 Luiz José e de Gertrudes Rosa</a:t>
            </a:r>
          </a:p>
          <a:p>
            <a:pPr>
              <a:lnSpc>
                <a:spcPct val="150000"/>
              </a:lnSpc>
              <a:buFont typeface="Wingdings 2" pitchFamily="18" charset="2"/>
              <a:buChar char=""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Data de nascimento – 30 de Março de 1902 </a:t>
            </a: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(5.00h manhã)</a:t>
            </a:r>
          </a:p>
          <a:p>
            <a:pPr>
              <a:lnSpc>
                <a:spcPct val="150000"/>
              </a:lnSpc>
              <a:buFont typeface="Wingdings 2" pitchFamily="18" charset="2"/>
              <a:buChar char=""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Local de nascimento – Rua </a:t>
            </a:r>
            <a:r>
              <a:rPr lang="pt-PT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Batalhoz</a:t>
            </a: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, Cartaxo</a:t>
            </a:r>
          </a:p>
          <a:p>
            <a:pPr>
              <a:lnSpc>
                <a:spcPct val="150000"/>
              </a:lnSpc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sz="quarter" idx="1"/>
          </p:nvPr>
        </p:nvSpPr>
        <p:spPr>
          <a:xfrm>
            <a:off x="323528" y="188640"/>
            <a:ext cx="8640960" cy="6408712"/>
          </a:xfrm>
          <a:ln>
            <a:solidFill>
              <a:srgbClr val="0070C0"/>
            </a:solidFill>
          </a:ln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pt-PT" sz="1100" dirty="0" smtClean="0"/>
          </a:p>
          <a:p>
            <a:pPr algn="just">
              <a:lnSpc>
                <a:spcPct val="170000"/>
              </a:lnSpc>
              <a:buFont typeface="Wingdings 2" pitchFamily="18" charset="2"/>
              <a:buChar char=""/>
            </a:pPr>
            <a:r>
              <a:rPr lang="pt-PT" sz="9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Batizado pelo Pároco </a:t>
            </a:r>
            <a:r>
              <a:rPr lang="pt-PT" sz="9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João Nunes Ferreira, </a:t>
            </a:r>
            <a:r>
              <a:rPr lang="pt-PT" sz="9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no dia 18 de Setembro de 1902, na  Igreja Paroquial de São João Baptista, no Cartaxo</a:t>
            </a:r>
          </a:p>
          <a:p>
            <a:pPr algn="just">
              <a:lnSpc>
                <a:spcPct val="170000"/>
              </a:lnSpc>
              <a:buFont typeface="Wingdings 2" pitchFamily="18" charset="2"/>
              <a:buChar char=""/>
            </a:pPr>
            <a:r>
              <a:rPr lang="pt-PT" sz="9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Afilhado de  Carlos Alberto Silva, tesoureiro serventuário da Igreja</a:t>
            </a:r>
          </a:p>
          <a:p>
            <a:pPr algn="just">
              <a:lnSpc>
                <a:spcPct val="170000"/>
              </a:lnSpc>
              <a:buFont typeface="Wingdings 2" pitchFamily="18" charset="2"/>
              <a:buChar char=""/>
            </a:pPr>
            <a:r>
              <a:rPr lang="pt-PT" sz="9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Assento de Batismo nº. 115 </a:t>
            </a:r>
          </a:p>
          <a:p>
            <a:pPr algn="just">
              <a:lnSpc>
                <a:spcPct val="170000"/>
              </a:lnSpc>
              <a:buSzPct val="100000"/>
              <a:buFont typeface="Wingdings 2" pitchFamily="18" charset="2"/>
              <a:buChar char=""/>
            </a:pPr>
            <a:r>
              <a:rPr lang="pt-PT" sz="9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Faleceu , vítima de meningite, no estado de solteiro, no dia 12 de Julho de 1931, no serviço oito do Hospital de Santo António dos Capuchos,  freguesia da Pena, em Lisboa; (00.00 h)</a:t>
            </a:r>
          </a:p>
          <a:p>
            <a:pPr algn="just">
              <a:lnSpc>
                <a:spcPct val="170000"/>
              </a:lnSpc>
              <a:buSzPct val="100000"/>
              <a:buFont typeface="Wingdings 2" pitchFamily="18" charset="2"/>
              <a:buChar char=""/>
            </a:pPr>
            <a:r>
              <a:rPr lang="pt-PT" sz="9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Foi sepultado no cemitério Oriental de Lisboa (atual cemitério do Alto de S. João);</a:t>
            </a:r>
          </a:p>
          <a:p>
            <a:pPr algn="just">
              <a:lnSpc>
                <a:spcPct val="170000"/>
              </a:lnSpc>
              <a:buSzPct val="100000"/>
              <a:buFont typeface="Wingdings 2" pitchFamily="18" charset="2"/>
              <a:buChar char=""/>
            </a:pPr>
            <a:r>
              <a:rPr lang="pt-PT" sz="9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Assento de óbito nº. 348</a:t>
            </a:r>
            <a:endParaRPr lang="pt-PT" sz="9200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467544" y="764704"/>
            <a:ext cx="8424936" cy="7032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pt-PT" sz="2800" i="1" dirty="0" smtClean="0">
              <a:latin typeface="Cambria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PT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…uma associação chamada CIMLT - Comunidade Intermunicipal da Lezíria do Tejo. Essa comunidade intermunicipal tinha diversos municípios associados </a:t>
            </a:r>
            <a:r>
              <a:rPr lang="pt-PT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(Almeirim, Alpiarça, Azambuja, Benavente, Cartaxo, Chamusca, Coruche, Golegã, Rio Maior, Salvaterra de Magos e Santarém) </a:t>
            </a:r>
            <a:r>
              <a:rPr lang="pt-PT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e, um dia, decidiu desafiar as escolas dos seus municípios associados, para a realização de um projeto chamado…</a:t>
            </a:r>
          </a:p>
          <a:p>
            <a:r>
              <a:rPr lang="pt-PT" sz="2800" dirty="0" smtClean="0"/>
              <a:t/>
            </a:r>
            <a:br>
              <a:rPr lang="pt-PT" sz="2800" dirty="0" smtClean="0"/>
            </a:br>
            <a:endParaRPr lang="pt-PT" sz="2800" dirty="0" smtClean="0">
              <a:latin typeface="Cambria" pitchFamily="18" charset="0"/>
            </a:endParaRPr>
          </a:p>
          <a:p>
            <a:pPr>
              <a:lnSpc>
                <a:spcPct val="250000"/>
              </a:lnSpc>
            </a:pPr>
            <a:endParaRPr lang="pt-PT" sz="2600" dirty="0">
              <a:solidFill>
                <a:schemeClr val="bg1">
                  <a:lumMod val="85000"/>
                  <a:lumOff val="1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sz="quarter" idx="1"/>
          </p:nvPr>
        </p:nvSpPr>
        <p:spPr>
          <a:xfrm>
            <a:off x="395536" y="476672"/>
            <a:ext cx="8496944" cy="604867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Para obter estas informações fizemos um verdadeiro trabalho de investigadores: </a:t>
            </a:r>
          </a:p>
          <a:p>
            <a:pPr algn="just">
              <a:lnSpc>
                <a:spcPct val="150000"/>
              </a:lnSpc>
              <a:buClr>
                <a:srgbClr val="4D4D4D"/>
              </a:buClr>
              <a:buSzPct val="150000"/>
              <a:buFont typeface="Wingdings" pitchFamily="2" charset="2"/>
              <a:buChar char="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Para descobrir as informações sobre o seu nascimento, fomos ao Arquivo Distrital de Santarém, consultámos o Livro de Registos Paroquiais do ano 1902 e pedimos uma cópia do registo de batismo;</a:t>
            </a:r>
          </a:p>
          <a:p>
            <a:pPr algn="just">
              <a:lnSpc>
                <a:spcPct val="150000"/>
              </a:lnSpc>
              <a:buClr>
                <a:srgbClr val="4D4D4D"/>
              </a:buClr>
              <a:buSzPct val="150000"/>
              <a:buFont typeface="Wingdings" pitchFamily="2" charset="2"/>
              <a:buChar char="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Para descobrir as informações sobre o seu óbito, fomos à Conservatória do Registo Civil do Cartaxo e, por seu intermédio, conseguimos que a Conservatória de Lisboa nos enviasse uma cópia do assento de óbito;</a:t>
            </a:r>
            <a:endParaRPr lang="pt-PT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576064"/>
          </a:xfrm>
        </p:spPr>
        <p:txBody>
          <a:bodyPr>
            <a:normAutofit/>
          </a:bodyPr>
          <a:lstStyle/>
          <a:p>
            <a:pPr algn="ctr"/>
            <a:r>
              <a:rPr lang="pt-PT" sz="2800" dirty="0" smtClean="0">
                <a:latin typeface="Cambria" pitchFamily="18" charset="0"/>
              </a:rPr>
              <a:t>Aqui vos deixamos os comprovativos…</a:t>
            </a:r>
            <a:endParaRPr lang="pt-PT" sz="2800" dirty="0">
              <a:latin typeface="Cambria" pitchFamily="18" charset="0"/>
            </a:endParaRP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539552" y="836712"/>
            <a:ext cx="3733800" cy="432048"/>
          </a:xfrm>
        </p:spPr>
        <p:txBody>
          <a:bodyPr/>
          <a:lstStyle/>
          <a:p>
            <a:pPr algn="ctr"/>
            <a:r>
              <a:rPr lang="pt-PT" dirty="0" smtClean="0">
                <a:solidFill>
                  <a:srgbClr val="0070C0"/>
                </a:solidFill>
                <a:latin typeface="Cambria" pitchFamily="18" charset="0"/>
              </a:rPr>
              <a:t>Assento de Batismo</a:t>
            </a:r>
            <a:endParaRPr lang="pt-PT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5004048" y="836712"/>
            <a:ext cx="3733800" cy="432048"/>
          </a:xfrm>
        </p:spPr>
        <p:txBody>
          <a:bodyPr/>
          <a:lstStyle/>
          <a:p>
            <a:pPr algn="ctr"/>
            <a:r>
              <a:rPr lang="pt-PT" dirty="0" smtClean="0">
                <a:solidFill>
                  <a:srgbClr val="0070C0"/>
                </a:solidFill>
                <a:latin typeface="Cambria" pitchFamily="18" charset="0"/>
              </a:rPr>
              <a:t>Assento de Óbito</a:t>
            </a:r>
            <a:endParaRPr lang="pt-PT" dirty="0">
              <a:solidFill>
                <a:srgbClr val="0070C0"/>
              </a:solidFill>
              <a:latin typeface="Cambria" pitchFamily="18" charset="0"/>
            </a:endParaRPr>
          </a:p>
        </p:txBody>
      </p:sp>
      <p:pic>
        <p:nvPicPr>
          <p:cNvPr id="7" name="Marcador de Posição de Conteúdo 6" descr="003.t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95537" y="1340768"/>
            <a:ext cx="4032448" cy="5184576"/>
          </a:xfr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8" name="Marcador de Posição de Conteúdo 7" descr="001.tif"/>
          <p:cNvPicPr>
            <a:picLocks noGrp="1" noChangeAspect="1"/>
          </p:cNvPicPr>
          <p:nvPr>
            <p:ph sz="half" idx="4"/>
          </p:nvPr>
        </p:nvPicPr>
        <p:blipFill>
          <a:blip r:embed="rId4" cstate="print"/>
          <a:stretch>
            <a:fillRect/>
          </a:stretch>
        </p:blipFill>
        <p:spPr>
          <a:xfrm>
            <a:off x="4788024" y="1268760"/>
            <a:ext cx="3960439" cy="5256584"/>
          </a:xfr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pt-PT" dirty="0" smtClean="0"/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Mas quisemos saber ainda mais…</a:t>
            </a:r>
            <a:endParaRPr lang="pt-PT" sz="2800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sz="quarter" idx="1"/>
          </p:nvPr>
        </p:nvSpPr>
        <p:spPr>
          <a:xfrm>
            <a:off x="611560" y="1124744"/>
            <a:ext cx="7772400" cy="4572000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just">
              <a:buNone/>
            </a:pPr>
            <a:endParaRPr lang="pt-PT" dirty="0" smtClean="0"/>
          </a:p>
          <a:p>
            <a:pPr algn="just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algn="just">
              <a:lnSpc>
                <a:spcPct val="150000"/>
              </a:lnSpc>
              <a:buNone/>
            </a:pPr>
            <a:endParaRPr lang="pt-PT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E, continuando as nossas pesquisas, desta vez na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internet </a:t>
            </a: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e na biblioteca, descobrimos que…</a:t>
            </a:r>
            <a:endParaRPr lang="pt-PT" sz="2800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8568952" cy="6192688"/>
          </a:xfrm>
          <a:ln>
            <a:solidFill>
              <a:srgbClr val="0070C0"/>
            </a:solidFill>
          </a:ln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endParaRPr lang="pt-PT" dirty="0" smtClean="0"/>
          </a:p>
          <a:p>
            <a:pPr marL="0" indent="0" algn="just">
              <a:lnSpc>
                <a:spcPct val="170000"/>
              </a:lnSpc>
              <a:buNone/>
            </a:pPr>
            <a:r>
              <a:rPr lang="pt-PT" sz="3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Nascido no seio de uma modesta família de trabalhadores rurais, José Tagarro muito cedo foi viver para Lisboa e, revelando grande vocação para as artes, fez o curso preparatório de Desenho e Pintura na Escola-Oficina n.º 1, em Lisboa.</a:t>
            </a:r>
          </a:p>
          <a:p>
            <a:pPr marL="0" indent="0" algn="just">
              <a:lnSpc>
                <a:spcPct val="170000"/>
              </a:lnSpc>
              <a:buNone/>
            </a:pPr>
            <a:endParaRPr lang="pt-PT" sz="33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 algn="just">
              <a:lnSpc>
                <a:spcPct val="170000"/>
              </a:lnSpc>
              <a:buNone/>
            </a:pPr>
            <a:r>
              <a:rPr lang="pt-PT" sz="3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Em 1919 ingressou a </a:t>
            </a:r>
            <a:r>
              <a:rPr lang="pt-PT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E</a:t>
            </a:r>
            <a:r>
              <a:rPr lang="pt-PT" sz="3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scola de Belas Artes de Lisboa.</a:t>
            </a:r>
          </a:p>
          <a:p>
            <a:pPr marL="0" indent="0" algn="just">
              <a:lnSpc>
                <a:spcPct val="170000"/>
              </a:lnSpc>
              <a:buNone/>
            </a:pPr>
            <a:endParaRPr lang="pt-PT" sz="33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 algn="just">
              <a:lnSpc>
                <a:spcPct val="170000"/>
              </a:lnSpc>
              <a:buNone/>
            </a:pPr>
            <a:r>
              <a:rPr lang="pt-PT" sz="3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Em 1929 viveu em Paris, onde prosseguiu os seus estudos, para aperfeiçoar a sua técnica artística.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 </a:t>
            </a:r>
            <a:endParaRPr lang="pt-PT" sz="2800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sz="quarter" idx="1"/>
          </p:nvPr>
        </p:nvSpPr>
        <p:spPr>
          <a:xfrm>
            <a:off x="539552" y="692696"/>
            <a:ext cx="8280920" cy="5327104"/>
          </a:xfrm>
          <a:ln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pt-PT" dirty="0" smtClean="0"/>
              <a:t> </a:t>
            </a:r>
          </a:p>
          <a:p>
            <a:pPr algn="just">
              <a:buNone/>
            </a:pPr>
            <a:endParaRPr lang="pt-PT" dirty="0"/>
          </a:p>
          <a:p>
            <a:pPr algn="just">
              <a:buNone/>
            </a:pPr>
            <a:endParaRPr lang="pt-PT" dirty="0" smtClean="0"/>
          </a:p>
          <a:p>
            <a:pPr algn="just">
              <a:buNone/>
            </a:pPr>
            <a:endParaRPr lang="pt-PT" sz="8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José Tagarro foi discípulo de Columbano Bordalo Pinheiro e de Carlos Reis, conviveu e contactou com grandes vultos da Cultura Portuguesa, como sejam Sarah Afonso, Ruy Gameiro, Manuel Mendes, Júlio Sousa, Salvador Barata Feyo…</a:t>
            </a:r>
          </a:p>
          <a:p>
            <a:pPr algn="just">
              <a:buNone/>
            </a:pPr>
            <a:endParaRPr lang="pt-PT" dirty="0" smtClean="0"/>
          </a:p>
          <a:p>
            <a:pPr algn="just">
              <a:buNone/>
            </a:pPr>
            <a:r>
              <a:rPr lang="pt-PT" dirty="0" smtClean="0"/>
              <a:t> </a:t>
            </a:r>
            <a:endParaRPr lang="pt-PT" dirty="0"/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sz="quarter" idx="1"/>
          </p:nvPr>
        </p:nvSpPr>
        <p:spPr>
          <a:xfrm>
            <a:off x="683568" y="764704"/>
            <a:ext cx="7772400" cy="5544616"/>
          </a:xfrm>
          <a:ln>
            <a:solidFill>
              <a:srgbClr val="0070C0"/>
            </a:solidFill>
          </a:ln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pt-PT" dirty="0" smtClean="0"/>
              <a:t> </a:t>
            </a:r>
          </a:p>
          <a:p>
            <a:pPr algn="just">
              <a:buNone/>
            </a:pPr>
            <a:endParaRPr lang="pt-PT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5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José Tagarro destacou-se na sua época, pelos seus excecionais desenhos e pinturas, pela delicadeza e rigor do seu traço, o que lhe valeu o cognome de “o desenhador”.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PT" sz="51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5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Em 1944, para melhor o distinguir, o antigo Secretariado Nacional de Informação, instituiu o Prémio de Desenho José Tagarro, para ser atribuído nas exposições de arte moderna.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5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 </a:t>
            </a:r>
            <a:endParaRPr lang="pt-PT" sz="5100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sz="quarter" idx="1"/>
          </p:nvPr>
        </p:nvSpPr>
        <p:spPr>
          <a:xfrm>
            <a:off x="755576" y="980728"/>
            <a:ext cx="7772400" cy="4572000"/>
          </a:xfrm>
          <a:ln>
            <a:solidFill>
              <a:srgbClr val="0070C0"/>
            </a:solidFill>
          </a:ln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pt-PT" dirty="0" smtClean="0"/>
              <a:t>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Mas, José Tagarro também fez algumas incursões pelo mundo da pintura, embora o desenho sempre marcasse a sua presença.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Exemplo disso é o seu auto-retrato, onde se mistura pintura e desenho.</a:t>
            </a:r>
          </a:p>
          <a:p>
            <a:pPr algn="just">
              <a:buNone/>
            </a:pPr>
            <a:endParaRPr lang="pt-PT" dirty="0" smtClean="0"/>
          </a:p>
          <a:p>
            <a:pPr algn="just">
              <a:buNone/>
            </a:pPr>
            <a:r>
              <a:rPr lang="pt-PT" dirty="0" smtClean="0"/>
              <a:t> </a:t>
            </a:r>
            <a:endParaRPr lang="pt-PT" dirty="0"/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sz="quarter" idx="1"/>
          </p:nvPr>
        </p:nvSpPr>
        <p:spPr>
          <a:xfrm>
            <a:off x="755576" y="548680"/>
            <a:ext cx="7772400" cy="5616624"/>
          </a:xfrm>
          <a:ln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pt-PT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José Tagarro:</a:t>
            </a:r>
          </a:p>
          <a:p>
            <a:pPr marL="0" indent="0" algn="just">
              <a:lnSpc>
                <a:spcPct val="160000"/>
              </a:lnSpc>
              <a:buClr>
                <a:srgbClr val="000066"/>
              </a:buClr>
              <a:buSzPct val="150000"/>
              <a:buFont typeface="Wingdings" pitchFamily="2" charset="2"/>
              <a:buChar char=""/>
            </a:pPr>
            <a:r>
              <a:rPr lang="pt-PT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fez parte da segunda geração de modernistas;</a:t>
            </a:r>
          </a:p>
          <a:p>
            <a:pPr marL="0" indent="0" algn="just">
              <a:lnSpc>
                <a:spcPct val="160000"/>
              </a:lnSpc>
              <a:buClr>
                <a:srgbClr val="000066"/>
              </a:buClr>
              <a:buSzPct val="150000"/>
              <a:buFont typeface="Wingdings" pitchFamily="2" charset="2"/>
              <a:buChar char=""/>
            </a:pPr>
            <a:r>
              <a:rPr lang="pt-PT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colaborou </a:t>
            </a:r>
            <a:r>
              <a:rPr lang="pt-PT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ativamente nas manifestações artísticas do </a:t>
            </a:r>
            <a:r>
              <a:rPr lang="pt-PT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seu tempo;</a:t>
            </a:r>
            <a:endParaRPr lang="pt-PT" sz="3000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 algn="just">
              <a:lnSpc>
                <a:spcPct val="160000"/>
              </a:lnSpc>
              <a:buClr>
                <a:srgbClr val="000066"/>
              </a:buClr>
              <a:buSzPct val="150000"/>
              <a:buFont typeface="Wingdings" pitchFamily="2" charset="2"/>
              <a:buChar char=""/>
            </a:pPr>
            <a:r>
              <a:rPr lang="pt-PT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participou </a:t>
            </a:r>
            <a:r>
              <a:rPr lang="pt-PT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nas exposições da </a:t>
            </a:r>
            <a:r>
              <a:rPr lang="pt-PT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Sociedade Nacional de Belas Artes em 1927</a:t>
            </a:r>
            <a:r>
              <a:rPr lang="pt-PT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, </a:t>
            </a:r>
            <a:r>
              <a:rPr lang="pt-PT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1929 e 1930;</a:t>
            </a:r>
          </a:p>
          <a:p>
            <a:pPr marL="0" indent="0" algn="just">
              <a:lnSpc>
                <a:spcPct val="160000"/>
              </a:lnSpc>
              <a:buClr>
                <a:srgbClr val="000066"/>
              </a:buClr>
              <a:buSzPct val="150000"/>
              <a:buFont typeface="Wingdings" pitchFamily="2" charset="2"/>
              <a:buChar char=""/>
            </a:pPr>
            <a:r>
              <a:rPr lang="pt-PT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fez </a:t>
            </a:r>
            <a:r>
              <a:rPr lang="pt-PT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parte </a:t>
            </a:r>
            <a:r>
              <a:rPr lang="pt-PT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da organização </a:t>
            </a:r>
            <a:r>
              <a:rPr lang="pt-PT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do </a:t>
            </a:r>
            <a:r>
              <a:rPr lang="pt-PT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1º. </a:t>
            </a:r>
            <a:r>
              <a:rPr lang="pt-PT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e</a:t>
            </a:r>
            <a:r>
              <a:rPr lang="pt-PT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 2º. </a:t>
            </a:r>
            <a:r>
              <a:rPr lang="pt-PT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Salões </a:t>
            </a:r>
            <a:r>
              <a:rPr lang="pt-PT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Independentes, em 1930 e 1931, respetivamente.</a:t>
            </a:r>
            <a:endParaRPr lang="pt-PT" sz="3000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algn="just">
              <a:buNone/>
            </a:pPr>
            <a:endParaRPr lang="pt-PT" dirty="0" smtClean="0"/>
          </a:p>
          <a:p>
            <a:pPr algn="just">
              <a:buNone/>
            </a:pPr>
            <a:endParaRPr lang="pt-PT" dirty="0"/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sz="quarter" idx="1"/>
          </p:nvPr>
        </p:nvSpPr>
        <p:spPr>
          <a:xfrm>
            <a:off x="683568" y="1124744"/>
            <a:ext cx="7772400" cy="4572000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pt-PT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Contudo, a sua </a:t>
            </a:r>
            <a:r>
              <a:rPr lang="pt-PT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fonte de sustento provinha, </a:t>
            </a: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do </a:t>
            </a:r>
            <a:r>
              <a:rPr lang="pt-PT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seu trabalho </a:t>
            </a: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como ilustrador de revistas e livros;</a:t>
            </a:r>
            <a:endParaRPr lang="pt-PT" sz="2800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José Tagarro contribuiu </a:t>
            </a:r>
            <a:r>
              <a:rPr lang="pt-PT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com inúmeras ilustrações para </a:t>
            </a: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as revistas </a:t>
            </a:r>
            <a:r>
              <a:rPr lang="pt-PT" sz="2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Seara </a:t>
            </a:r>
            <a:r>
              <a:rPr lang="pt-PT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Nova </a:t>
            </a: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e </a:t>
            </a:r>
            <a:r>
              <a:rPr lang="pt-PT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Ilustração, </a:t>
            </a: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entre outras.</a:t>
            </a:r>
          </a:p>
          <a:p>
            <a:pPr algn="just">
              <a:buNone/>
            </a:pPr>
            <a:endParaRPr lang="pt-PT" dirty="0" smtClean="0"/>
          </a:p>
          <a:p>
            <a:pPr algn="just">
              <a:buNone/>
            </a:pPr>
            <a:endParaRPr lang="pt-PT" dirty="0"/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467544" y="764704"/>
            <a:ext cx="8424936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800" dirty="0" smtClean="0"/>
              <a:t/>
            </a:r>
            <a:br>
              <a:rPr lang="pt-PT" sz="2800" dirty="0" smtClean="0"/>
            </a:br>
            <a:endParaRPr lang="pt-PT" sz="2800" dirty="0" smtClean="0">
              <a:latin typeface="Cambria" pitchFamily="18" charset="0"/>
            </a:endParaRPr>
          </a:p>
          <a:p>
            <a:pPr>
              <a:lnSpc>
                <a:spcPct val="250000"/>
              </a:lnSpc>
            </a:pPr>
            <a:endParaRPr lang="pt-PT" sz="2600" dirty="0">
              <a:solidFill>
                <a:schemeClr val="bg1">
                  <a:lumMod val="85000"/>
                  <a:lumOff val="15000"/>
                </a:schemeClr>
              </a:solidFill>
              <a:latin typeface="Cambria" pitchFamily="18" charset="0"/>
            </a:endParaRPr>
          </a:p>
        </p:txBody>
      </p:sp>
      <p:pic>
        <p:nvPicPr>
          <p:cNvPr id="4" name="Imagem 3" descr="logo projecto ruas da lezíria numa folha a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980728"/>
            <a:ext cx="4824535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0000">
    <p:wipe dir="r"/>
    <p:sndAc>
      <p:stSnd>
        <p:snd r:embed="rId3" name="breeze.wav"/>
      </p:stSnd>
    </p:sndAc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sz="quarter" idx="1"/>
          </p:nvPr>
        </p:nvSpPr>
        <p:spPr>
          <a:xfrm>
            <a:off x="755576" y="1052736"/>
            <a:ext cx="7772400" cy="4572000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pt-PT" dirty="0" smtClean="0"/>
          </a:p>
          <a:p>
            <a:pPr algn="just">
              <a:buNone/>
            </a:pPr>
            <a:endParaRPr lang="pt-PT" dirty="0" smtClean="0"/>
          </a:p>
          <a:p>
            <a:pPr algn="just">
              <a:buNone/>
            </a:pPr>
            <a:endParaRPr lang="pt-PT" dirty="0" smtClean="0"/>
          </a:p>
          <a:p>
            <a:pPr algn="just">
              <a:buNone/>
            </a:pPr>
            <a:endParaRPr lang="pt-PT" sz="900" dirty="0"/>
          </a:p>
          <a:p>
            <a:pPr algn="just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José Tagarro faleceu precocemente…</a:t>
            </a:r>
          </a:p>
          <a:p>
            <a:pPr algn="just">
              <a:buNone/>
            </a:pPr>
            <a:endParaRPr lang="pt-PT" dirty="0"/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sz="quarter" idx="1"/>
          </p:nvPr>
        </p:nvSpPr>
        <p:spPr>
          <a:xfrm>
            <a:off x="755576" y="1052736"/>
            <a:ext cx="7772400" cy="4572000"/>
          </a:xfrm>
          <a:ln>
            <a:solidFill>
              <a:srgbClr val="0070C0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pt-PT" dirty="0" smtClean="0"/>
          </a:p>
          <a:p>
            <a:pPr algn="just">
              <a:buNone/>
            </a:pPr>
            <a:endParaRPr lang="pt-PT" dirty="0" smtClean="0"/>
          </a:p>
          <a:p>
            <a:pPr algn="just">
              <a:buNone/>
            </a:pPr>
            <a:endParaRPr lang="pt-PT" sz="9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Ainda assim deixou várias obras…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O seu espólio consta dos arquivos do Centro de Arte Moderna da Fundação Calouste Gulbenkian; Museu Nacional de Soares dos Reis; Fundação Mário Soares; Museu Nacional de Arte Contemporânea/Museu do Chiado.</a:t>
            </a:r>
          </a:p>
          <a:p>
            <a:pPr algn="just">
              <a:buNone/>
            </a:pPr>
            <a:endParaRPr lang="pt-PT" dirty="0"/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5576" y="2636912"/>
            <a:ext cx="7772400" cy="922114"/>
          </a:xfrm>
        </p:spPr>
        <p:txBody>
          <a:bodyPr>
            <a:normAutofit/>
          </a:bodyPr>
          <a:lstStyle/>
          <a:p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Aqui vos deixamos algumas das suas obras…</a:t>
            </a:r>
            <a:endParaRPr lang="pt-PT" sz="2800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ção de Conteúdo 4" descr="Pintura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1052736"/>
            <a:ext cx="3888432" cy="4536504"/>
          </a:xfr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932040" y="1052736"/>
            <a:ext cx="3749040" cy="4572000"/>
          </a:xfrm>
        </p:spPr>
        <p:txBody>
          <a:bodyPr/>
          <a:lstStyle/>
          <a:p>
            <a:pPr>
              <a:buNone/>
            </a:pPr>
            <a:endParaRPr lang="pt-PT" b="1" dirty="0" smtClean="0"/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Retrato do pintor Waldemar da Costa, 1928</a:t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Desenho</a:t>
            </a:r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Grafite sobre Papel</a:t>
            </a: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5076056" y="1268760"/>
            <a:ext cx="3749040" cy="4572000"/>
          </a:xfrm>
        </p:spPr>
        <p:txBody>
          <a:bodyPr/>
          <a:lstStyle/>
          <a:p>
            <a:pPr>
              <a:buNone/>
            </a:pPr>
            <a:endParaRPr lang="pt-PT" b="1" dirty="0" smtClean="0"/>
          </a:p>
          <a:p>
            <a:pPr algn="just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Figura feminina, 1930</a:t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algn="just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algn="just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algn="just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algn="just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algn="just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Lápis sobre Papel</a:t>
            </a:r>
          </a:p>
        </p:txBody>
      </p:sp>
      <p:pic>
        <p:nvPicPr>
          <p:cNvPr id="6" name="Imagem 5" descr="TAGARR~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196752"/>
            <a:ext cx="3744416" cy="4536504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Posição de Conteúdo 6" descr="Júlio Sousa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1412776"/>
            <a:ext cx="3456384" cy="4486622"/>
          </a:xfrm>
        </p:spPr>
      </p:pic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endParaRPr lang="pt-PT" b="1" dirty="0" smtClean="0"/>
          </a:p>
          <a:p>
            <a:pPr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Júlio de Sousa</a:t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3175" indent="-3175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MNAC – Museu do Chiado</a:t>
            </a: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ção de Conteúdo 5" descr="04655_385_00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1412776"/>
            <a:ext cx="3600400" cy="4824536"/>
          </a:xfrm>
        </p:spPr>
      </p:pic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endParaRPr lang="pt-PT" b="1" dirty="0" smtClean="0"/>
          </a:p>
          <a:p>
            <a:pPr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Rui Gameiro</a:t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MNAC – Museu 	do Chiado</a:t>
            </a:r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	</a:t>
            </a: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Posição de Conteúdo 6" descr="220px-Tagarro_Retrato_do_Dr_Reis_Santos_193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980728"/>
            <a:ext cx="3168352" cy="4752528"/>
          </a:xfr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932040" y="1052736"/>
            <a:ext cx="3749040" cy="4572000"/>
          </a:xfrm>
        </p:spPr>
        <p:txBody>
          <a:bodyPr/>
          <a:lstStyle/>
          <a:p>
            <a:pPr>
              <a:buNone/>
            </a:pPr>
            <a:endParaRPr lang="pt-PT" dirty="0" smtClean="0"/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Retrato do Dr. Reis Santos, 1930</a:t>
            </a: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Grafite sobre papel </a:t>
            </a:r>
            <a:endParaRPr lang="pt-PT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ção de Conteúdo 5" descr="phpThumb_generated_thumbnailjpg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1196752"/>
            <a:ext cx="3600400" cy="4896544"/>
          </a:xfr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endParaRPr lang="pt-PT" b="1" dirty="0" smtClean="0"/>
          </a:p>
          <a:p>
            <a:pPr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Sem título, 1929</a:t>
            </a:r>
          </a:p>
          <a:p>
            <a:pPr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Desenho</a:t>
            </a:r>
          </a:p>
          <a:p>
            <a:pPr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Grafite sobre Papel</a:t>
            </a:r>
          </a:p>
          <a:p>
            <a:pPr>
              <a:buNone/>
            </a:pPr>
            <a:endParaRPr lang="pt-PT" b="1" dirty="0" smtClean="0"/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Posição de Conteúdo 6" descr="04656_396_00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827584" y="980728"/>
            <a:ext cx="3528392" cy="4896544"/>
          </a:xfrm>
        </p:spPr>
      </p:pic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860032" y="1124744"/>
            <a:ext cx="3749040" cy="4572000"/>
          </a:xfrm>
        </p:spPr>
        <p:txBody>
          <a:bodyPr/>
          <a:lstStyle/>
          <a:p>
            <a:pPr>
              <a:buNone/>
            </a:pPr>
            <a:endParaRPr lang="pt-PT" b="1" dirty="0" smtClean="0"/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Manuel Mendes</a:t>
            </a: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MNAC – Museu do Chiado</a:t>
            </a:r>
          </a:p>
          <a:p>
            <a:pPr>
              <a:buNone/>
            </a:pPr>
            <a:endParaRPr lang="pt-PT" b="1" dirty="0" smtClean="0"/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467544" y="1628800"/>
            <a:ext cx="8424936" cy="5070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pt-PT" sz="2700" dirty="0" smtClean="0">
              <a:latin typeface="Cambria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PT" sz="2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O projeto passava pela escolha de uma rua relevante na freguesia e consequente elaboração de um trabalho de pesquisa, no sentido de apurar a origem do nome da rua, as suas histórias, a sua evolução, etc.</a:t>
            </a:r>
          </a:p>
          <a:p>
            <a:r>
              <a:rPr lang="pt-PT" sz="2800" dirty="0" smtClean="0"/>
              <a:t/>
            </a:r>
            <a:br>
              <a:rPr lang="pt-PT" sz="2800" dirty="0" smtClean="0"/>
            </a:br>
            <a:endParaRPr lang="pt-PT" sz="2800" dirty="0" smtClean="0">
              <a:latin typeface="Cambria" pitchFamily="18" charset="0"/>
            </a:endParaRPr>
          </a:p>
          <a:p>
            <a:pPr>
              <a:lnSpc>
                <a:spcPct val="250000"/>
              </a:lnSpc>
            </a:pPr>
            <a:endParaRPr lang="pt-PT" sz="2600" dirty="0">
              <a:solidFill>
                <a:schemeClr val="bg1">
                  <a:lumMod val="85000"/>
                  <a:lumOff val="1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933950" y="1268760"/>
            <a:ext cx="3749040" cy="47510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Pescador e varina,</a:t>
            </a:r>
          </a:p>
          <a:p>
            <a:pPr>
              <a:buNone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Paris de 1929</a:t>
            </a:r>
          </a:p>
          <a:p>
            <a:pPr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Guache sobre papel</a:t>
            </a:r>
          </a:p>
          <a:p>
            <a:pPr>
              <a:buNone/>
            </a:pPr>
            <a:endParaRPr lang="pt-PT" b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algn="r">
              <a:buNone/>
            </a:pPr>
            <a:r>
              <a:rPr lang="pt-PT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Com dedicatória para Maria Ernestina</a:t>
            </a:r>
          </a:p>
          <a:p>
            <a:pPr>
              <a:buNone/>
            </a:pPr>
            <a:endParaRPr lang="pt-PT" b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  <p:pic>
        <p:nvPicPr>
          <p:cNvPr id="7" name="Marcador de Posição de Conteúdo 6" descr="379656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1124744"/>
            <a:ext cx="3811639" cy="4895056"/>
          </a:xfrm>
        </p:spPr>
      </p:pic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933950" y="1268760"/>
            <a:ext cx="3749040" cy="4751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Figura masculina</a:t>
            </a:r>
          </a:p>
          <a:p>
            <a:pPr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Aguarela sobre papel</a:t>
            </a:r>
          </a:p>
          <a:p>
            <a:pPr>
              <a:buNone/>
            </a:pPr>
            <a:endParaRPr lang="pt-PT" b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b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124744"/>
            <a:ext cx="3528391" cy="4771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Posição de Conteúdo 6" descr="2z3w3o6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899592" y="1196752"/>
            <a:ext cx="3528392" cy="4392488"/>
          </a:xfrm>
        </p:spPr>
      </p:pic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933950" y="1196752"/>
            <a:ext cx="3749040" cy="4608512"/>
          </a:xfrm>
        </p:spPr>
        <p:txBody>
          <a:bodyPr/>
          <a:lstStyle/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Retrato de Senhora</a:t>
            </a:r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Publicado na Revista Ilustração, 1928.</a:t>
            </a:r>
          </a:p>
          <a:p>
            <a:pPr>
              <a:buNone/>
            </a:pPr>
            <a:endParaRPr lang="pt-PT" b="1" dirty="0" smtClean="0"/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ção de Conteúdo 5" descr="04651_149_00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755576" y="1052736"/>
            <a:ext cx="3672408" cy="4896544"/>
          </a:xfrm>
        </p:spPr>
      </p:pic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933950" y="1124744"/>
            <a:ext cx="3749040" cy="4895056"/>
          </a:xfrm>
        </p:spPr>
        <p:txBody>
          <a:bodyPr/>
          <a:lstStyle/>
          <a:p>
            <a:pPr>
              <a:buNone/>
            </a:pPr>
            <a:endParaRPr lang="pt-PT" b="1" dirty="0" smtClean="0"/>
          </a:p>
          <a:p>
            <a:pPr marL="3175" indent="-3175">
              <a:lnSpc>
                <a:spcPct val="150000"/>
              </a:lnSpc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Desenhos de José Tagarro representando a atriz Vera </a:t>
            </a:r>
            <a:r>
              <a:rPr lang="pt-PT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Vergani</a:t>
            </a: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 e Luigi Almirante, com dedicatórias para Manuel Mendes</a:t>
            </a:r>
            <a:r>
              <a:rPr lang="pt-PT" dirty="0" smtClean="0"/>
              <a:t>.</a:t>
            </a:r>
            <a:endParaRPr lang="pt-PT" b="1" dirty="0" smtClean="0"/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Posição de Conteúdo 6" descr="phpThumb_generated_thumbnailjpg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827584" y="1196752"/>
            <a:ext cx="3744416" cy="4824536"/>
          </a:xfr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933950" y="1268760"/>
            <a:ext cx="3749040" cy="47510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Retrato de David de Carvalho</a:t>
            </a:r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Desenho</a:t>
            </a:r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Grafite e Aguarela sobre Papel</a:t>
            </a:r>
          </a:p>
          <a:p>
            <a:pPr>
              <a:buNone/>
            </a:pPr>
            <a:endParaRPr lang="pt-PT" b="1" dirty="0" smtClean="0"/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5220072" y="1124744"/>
            <a:ext cx="3528392" cy="47510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Revista </a:t>
            </a:r>
            <a:r>
              <a:rPr lang="pt-PT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Ilustração</a:t>
            </a: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, 1928</a:t>
            </a:r>
          </a:p>
          <a:p>
            <a:pPr>
              <a:buNone/>
            </a:pPr>
            <a:endParaRPr lang="pt-PT" b="1" dirty="0" smtClean="0"/>
          </a:p>
        </p:txBody>
      </p:sp>
      <p:pic>
        <p:nvPicPr>
          <p:cNvPr id="5" name="Imagem 4" descr="2agm2z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124744"/>
            <a:ext cx="4464496" cy="4536504"/>
          </a:xfrm>
          <a:prstGeom prst="rect">
            <a:avLst/>
          </a:prstGeom>
        </p:spPr>
      </p:pic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5220072" y="1124744"/>
            <a:ext cx="3528392" cy="4751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2000" dirty="0" smtClean="0">
                <a:latin typeface="Cambria" pitchFamily="18" charset="0"/>
              </a:rPr>
              <a:t>Gastão Sousa Dias (1887-1955), </a:t>
            </a:r>
            <a:r>
              <a:rPr lang="pt-PT" sz="2000" i="1" dirty="0" smtClean="0">
                <a:latin typeface="Cambria" pitchFamily="18" charset="0"/>
              </a:rPr>
              <a:t>África Portentosa </a:t>
            </a:r>
            <a:r>
              <a:rPr lang="pt-PT" sz="2000" dirty="0" smtClean="0">
                <a:latin typeface="Cambria" pitchFamily="18" charset="0"/>
              </a:rPr>
              <a:t>(1926).</a:t>
            </a:r>
          </a:p>
          <a:p>
            <a:endParaRPr lang="pt-PT" sz="2800" dirty="0" smtClean="0"/>
          </a:p>
          <a:p>
            <a:endParaRPr lang="pt-PT" sz="2800" dirty="0" smtClean="0"/>
          </a:p>
          <a:p>
            <a:pPr>
              <a:buNone/>
            </a:pPr>
            <a:endParaRPr lang="pt-PT" sz="2800" dirty="0" smtClean="0"/>
          </a:p>
          <a:p>
            <a:pPr>
              <a:buNone/>
            </a:pPr>
            <a:endParaRPr lang="pt-PT" sz="2800" dirty="0" smtClean="0"/>
          </a:p>
          <a:p>
            <a:pPr>
              <a:buNone/>
            </a:pPr>
            <a:endParaRPr lang="pt-PT" sz="2800" dirty="0" smtClean="0"/>
          </a:p>
          <a:p>
            <a:pPr marL="7938" indent="-7938">
              <a:buNone/>
            </a:pPr>
            <a:r>
              <a:rPr lang="pt-PT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José Tagarro fez a Ilustração para a capa.</a:t>
            </a: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b="1" dirty="0" smtClean="0"/>
          </a:p>
        </p:txBody>
      </p:sp>
      <p:pic>
        <p:nvPicPr>
          <p:cNvPr id="6" name="Imagem 5" descr="4330184604_99eb6152d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836712"/>
            <a:ext cx="4176464" cy="5400600"/>
          </a:xfrm>
          <a:prstGeom prst="rect">
            <a:avLst/>
          </a:prstGeom>
        </p:spPr>
      </p:pic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7584" y="1700808"/>
            <a:ext cx="7772400" cy="2808312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pt-PT" sz="4400" dirty="0" smtClean="0"/>
              <a:t/>
            </a:r>
            <a:br>
              <a:rPr lang="pt-PT" sz="4400" dirty="0" smtClean="0"/>
            </a:br>
            <a:r>
              <a:rPr lang="pt-PT" sz="4400" dirty="0" smtClean="0"/>
              <a:t/>
            </a:r>
            <a:br>
              <a:rPr lang="pt-PT" sz="4400" dirty="0" smtClean="0"/>
            </a:br>
            <a:r>
              <a:rPr lang="pt-PT" dirty="0" smtClean="0">
                <a:latin typeface="Cambria" pitchFamily="18" charset="0"/>
              </a:rPr>
              <a:t>Também vos deixamos algumas curiosidades…</a:t>
            </a:r>
            <a:endParaRPr lang="pt-PT" dirty="0"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1187624" y="404664"/>
            <a:ext cx="1080120" cy="5976664"/>
          </a:xfrm>
          <a:solidFill>
            <a:schemeClr val="bg1">
              <a:lumMod val="85000"/>
            </a:schemeClr>
          </a:solidFill>
        </p:spPr>
        <p:txBody>
          <a:bodyPr vert="vert270">
            <a:normAutofit/>
          </a:bodyPr>
          <a:lstStyle/>
          <a:p>
            <a:pPr algn="ctr"/>
            <a:r>
              <a:rPr lang="pt-PT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 notícia do óbito de José Tagarro</a:t>
            </a:r>
          </a:p>
          <a:p>
            <a:endParaRPr lang="pt-PT" dirty="0"/>
          </a:p>
        </p:txBody>
      </p:sp>
      <p:pic>
        <p:nvPicPr>
          <p:cNvPr id="7" name="Marcador de Posição de Conteúdo 6" descr="Notícia óbito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987824" y="188640"/>
            <a:ext cx="5328592" cy="6480720"/>
          </a:xfrm>
          <a:prstGeom prst="rect">
            <a:avLst/>
          </a:prstGeom>
        </p:spPr>
      </p:pic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2800" dirty="0" smtClean="0">
                <a:latin typeface="Cambria" pitchFamily="18" charset="0"/>
              </a:rPr>
              <a:t>E também descobrimos o preçário de algumas das obras de José Tagarro, numa das suas exposições…</a:t>
            </a:r>
            <a:endParaRPr lang="pt-PT" sz="2800" dirty="0">
              <a:latin typeface="Cambria" pitchFamily="18" charset="0"/>
            </a:endParaRPr>
          </a:p>
        </p:txBody>
      </p:sp>
      <p:pic>
        <p:nvPicPr>
          <p:cNvPr id="4" name="Marcador de Posição de Conteúdo 3" descr="CAT-ART-218-A-114x145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1484784"/>
            <a:ext cx="6696744" cy="5112568"/>
          </a:xfrm>
        </p:spPr>
      </p:pic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467544" y="476672"/>
            <a:ext cx="8424936" cy="6940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pt-PT" sz="2700" dirty="0" smtClean="0">
              <a:latin typeface="Cambria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PT" sz="2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Era um projeto muito interessante que, de imediato, foi abraçado pelos meninos de uma das escolas do município do Cartaxo.</a:t>
            </a:r>
          </a:p>
          <a:p>
            <a:pPr algn="just">
              <a:lnSpc>
                <a:spcPct val="150000"/>
              </a:lnSpc>
            </a:pPr>
            <a:endParaRPr lang="pt-PT" sz="27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PT" sz="2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 maior dificuldade surgiu quando, querendo eleger uma rua para iniciar o trabalho, não conseguiam decidir-se…</a:t>
            </a:r>
          </a:p>
          <a:p>
            <a:r>
              <a:rPr lang="pt-PT" sz="2800" dirty="0" smtClean="0"/>
              <a:t/>
            </a:r>
            <a:br>
              <a:rPr lang="pt-PT" sz="2800" dirty="0" smtClean="0"/>
            </a:br>
            <a:endParaRPr lang="pt-PT" sz="2800" dirty="0" smtClean="0">
              <a:latin typeface="Cambria" pitchFamily="18" charset="0"/>
            </a:endParaRPr>
          </a:p>
          <a:p>
            <a:pPr>
              <a:lnSpc>
                <a:spcPct val="250000"/>
              </a:lnSpc>
            </a:pPr>
            <a:endParaRPr lang="pt-PT" sz="2600" dirty="0">
              <a:solidFill>
                <a:schemeClr val="bg1">
                  <a:lumMod val="85000"/>
                  <a:lumOff val="1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67544" y="692696"/>
            <a:ext cx="4032448" cy="762000"/>
          </a:xfrm>
        </p:spPr>
        <p:txBody>
          <a:bodyPr/>
          <a:lstStyle/>
          <a:p>
            <a:pPr algn="ctr"/>
            <a:r>
              <a:rPr lang="pt-PT" sz="20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Busto de José Tagarro, 1930</a:t>
            </a:r>
          </a:p>
          <a:p>
            <a:pPr algn="ctr"/>
            <a:r>
              <a:rPr lang="pt-PT" sz="20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Por Barata </a:t>
            </a:r>
            <a:r>
              <a:rPr lang="pt-PT" sz="2000" dirty="0" err="1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Feyo</a:t>
            </a:r>
            <a:endParaRPr lang="pt-PT" sz="2000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860032" y="548680"/>
            <a:ext cx="3960440" cy="864096"/>
          </a:xfrm>
        </p:spPr>
        <p:txBody>
          <a:bodyPr/>
          <a:lstStyle/>
          <a:p>
            <a:pPr algn="ctr"/>
            <a:r>
              <a:rPr lang="pt-PT" sz="20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Busto de José Tagarro, 1927</a:t>
            </a:r>
          </a:p>
          <a:p>
            <a:pPr algn="ctr"/>
            <a:r>
              <a:rPr lang="pt-PT" sz="20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Por Ruy Roque Gameiro</a:t>
            </a:r>
            <a:endParaRPr lang="pt-PT" sz="2000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pic>
        <p:nvPicPr>
          <p:cNvPr id="7" name="Marcador de Posição de Conteúdo 6" descr="10458_01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9552" y="1700808"/>
            <a:ext cx="3816424" cy="4752528"/>
          </a:xfrm>
        </p:spPr>
      </p:pic>
      <p:pic>
        <p:nvPicPr>
          <p:cNvPr id="8" name="Marcador de Posição de Conteúdo 7" descr="Ruy_Gameiro_Tagarro_1927_bronze.jpg"/>
          <p:cNvPicPr>
            <a:picLocks noGrp="1" noChangeAspect="1"/>
          </p:cNvPicPr>
          <p:nvPr>
            <p:ph sz="half" idx="4"/>
          </p:nvPr>
        </p:nvPicPr>
        <p:blipFill>
          <a:blip r:embed="rId4" cstate="print"/>
          <a:stretch>
            <a:fillRect/>
          </a:stretch>
        </p:blipFill>
        <p:spPr>
          <a:xfrm>
            <a:off x="4932040" y="1628800"/>
            <a:ext cx="3744415" cy="4752528"/>
          </a:xfrm>
        </p:spPr>
      </p:pic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Retrato de Francisco Mendes</a:t>
            </a:r>
          </a:p>
          <a:p>
            <a:pPr marL="0" indent="0"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Óleo sobre tela serapilheira</a:t>
            </a:r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endParaRPr lang="pt-PT" dirty="0" smtClean="0"/>
          </a:p>
          <a:p>
            <a:pPr algn="r">
              <a:buNone/>
            </a:pPr>
            <a:r>
              <a:rPr lang="pt-PT" sz="2400" i="1" dirty="0" smtClean="0">
                <a:latin typeface="Cambria" pitchFamily="18" charset="0"/>
              </a:rPr>
              <a:t>Vendido em leilão, por € 540,00</a:t>
            </a:r>
            <a:endParaRPr lang="pt-PT" sz="2400" i="1" dirty="0">
              <a:latin typeface="Cambria" pitchFamily="18" charset="0"/>
            </a:endParaRPr>
          </a:p>
        </p:txBody>
      </p:sp>
      <p:pic>
        <p:nvPicPr>
          <p:cNvPr id="5" name="Marcador de Posição de Conteúdo 3" descr="18047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755576" y="1196752"/>
            <a:ext cx="3749675" cy="4223664"/>
          </a:xfrm>
          <a:noFill/>
        </p:spPr>
      </p:pic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5004048" y="1124744"/>
            <a:ext cx="3749040" cy="46805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Sé de Évora</a:t>
            </a:r>
          </a:p>
          <a:p>
            <a:pPr marL="0" indent="0"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Tinta da China sobre papel</a:t>
            </a:r>
          </a:p>
          <a:p>
            <a:pPr marL="0" indent="0">
              <a:buNone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Évora, 16-05-1922</a:t>
            </a:r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endParaRPr lang="pt-PT" dirty="0" smtClean="0"/>
          </a:p>
          <a:p>
            <a:pPr algn="r">
              <a:buNone/>
            </a:pPr>
            <a:r>
              <a:rPr lang="pt-PT" sz="2400" i="1" dirty="0" smtClean="0">
                <a:latin typeface="Cambria" pitchFamily="18" charset="0"/>
              </a:rPr>
              <a:t>Vendido por € 100,00, em leilão, realizado em 2013</a:t>
            </a:r>
            <a:endParaRPr lang="pt-PT" sz="2400" i="1" dirty="0">
              <a:latin typeface="Cambria" pitchFamily="18" charset="0"/>
            </a:endParaRPr>
          </a:p>
        </p:txBody>
      </p:sp>
      <p:pic>
        <p:nvPicPr>
          <p:cNvPr id="7" name="Marcador de Posição de Conteúdo 6" descr="_BBF6358_p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052736"/>
            <a:ext cx="4392488" cy="4824536"/>
          </a:xfrm>
        </p:spPr>
      </p:pic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ção de Conteúdo 5" descr="_BBF3765_g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268760"/>
            <a:ext cx="3394710" cy="4572000"/>
          </a:xfrm>
        </p:spPr>
      </p:pic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pt-PT" b="1" dirty="0" smtClean="0"/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Auto-retrato</a:t>
            </a: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Óleo sobre tela colada em madeira</a:t>
            </a:r>
          </a:p>
          <a:p>
            <a:pPr marL="0" indent="0">
              <a:buNone/>
            </a:pPr>
            <a:endParaRPr lang="pt-PT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 algn="r">
              <a:buNone/>
            </a:pPr>
            <a:r>
              <a:rPr lang="pt-PT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Vendido por € 1.250,00, em leilão realizado em 2013</a:t>
            </a: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ção de Conteúdo 5" descr="10257_004_01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1196752"/>
            <a:ext cx="3456384" cy="4608512"/>
          </a:xfrm>
        </p:spPr>
      </p:pic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572000" y="980728"/>
            <a:ext cx="4176464" cy="518457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pt-PT" sz="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pt-PT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Assunto: </a:t>
            </a:r>
            <a:r>
              <a:rPr lang="pt-PT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Assinatura da "Presença", para José Tagarro. Pede que lhe solicite um desenho para publicar na revista.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t-PT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Remetente: </a:t>
            </a:r>
            <a:r>
              <a:rPr lang="pt-PT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João Gaspar Simões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t-PT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Destinatário: </a:t>
            </a:r>
            <a:r>
              <a:rPr lang="pt-PT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Manuel Mendes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t-PT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Data: </a:t>
            </a:r>
            <a:r>
              <a:rPr lang="pt-PT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Sexta, 7 de Novembro de 1930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t-PT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Fundo: </a:t>
            </a:r>
            <a:r>
              <a:rPr lang="pt-PT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Manuel Mendes/MNAC - Museu do Chiado</a:t>
            </a:r>
            <a:endParaRPr lang="pt-PT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933950" y="980728"/>
            <a:ext cx="3749040" cy="5256584"/>
          </a:xfrm>
          <a:solidFill>
            <a:srgbClr val="FFFF99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Retrato de Tagarro de Valdemar da Costa, 1929</a:t>
            </a:r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Por Sarah Afonso</a:t>
            </a:r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Pintura </a:t>
            </a:r>
          </a:p>
          <a:p>
            <a:pPr marL="0" indent="0"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Óleo sobre tela</a:t>
            </a:r>
          </a:p>
          <a:p>
            <a:pPr marL="0" indent="0"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pt-PT" b="1" dirty="0" smtClean="0"/>
          </a:p>
        </p:txBody>
      </p:sp>
      <p:pic>
        <p:nvPicPr>
          <p:cNvPr id="6" name="Imagem 5" descr="Retrato de Tagarro e Valdemar da Cos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908720"/>
            <a:ext cx="3816424" cy="5256584"/>
          </a:xfrm>
          <a:prstGeom prst="rect">
            <a:avLst/>
          </a:prstGeom>
        </p:spPr>
      </p:pic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755576" y="1124744"/>
            <a:ext cx="7772400" cy="4572000"/>
          </a:xfrm>
        </p:spPr>
        <p:txBody>
          <a:bodyPr>
            <a:normAutofit/>
          </a:bodyPr>
          <a:lstStyle/>
          <a:p>
            <a:pPr marL="7938" indent="-7938" algn="just">
              <a:buNone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Em 1960, pela ed. </a:t>
            </a:r>
            <a:r>
              <a:rPr lang="pt-PT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Artis</a:t>
            </a: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, foi editado o Livro “José Tagarro”, da autoria de Júlio César Barata Feio</a:t>
            </a:r>
          </a:p>
          <a:p>
            <a:pPr marL="7938" indent="-7938" algn="just"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7938" indent="-7938" algn="just"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7938" indent="-7938" algn="just">
              <a:buNone/>
            </a:pPr>
            <a:endParaRPr lang="pt-PT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7938" indent="-7938" algn="just">
              <a:buNone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Em 2002,com o apoio da Câmara Municipal do Cartaxo e da associação Pulsar, foi editado o Livro “José Tagarro (1902-1931) 2002 – 1º. Centenário do seu Nascimento”, da autoria de Luís Montejunto, pseudónimo literário de Rogério Mendes Coito.</a:t>
            </a:r>
            <a:endParaRPr lang="pt-PT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568952" cy="1143000"/>
          </a:xfrm>
        </p:spPr>
        <p:txBody>
          <a:bodyPr>
            <a:normAutofit/>
          </a:bodyPr>
          <a:lstStyle/>
          <a:p>
            <a:r>
              <a:rPr lang="pt-PT" sz="2400" dirty="0" smtClean="0">
                <a:latin typeface="Cambria" pitchFamily="18" charset="0"/>
              </a:rPr>
              <a:t>Com a ajuda do </a:t>
            </a:r>
            <a:r>
              <a:rPr lang="pt-PT" sz="2400" i="1" dirty="0" smtClean="0">
                <a:latin typeface="Cambria" pitchFamily="18" charset="0"/>
              </a:rPr>
              <a:t>Google </a:t>
            </a:r>
            <a:r>
              <a:rPr lang="pt-PT" sz="2400" i="1" dirty="0" err="1" smtClean="0">
                <a:latin typeface="Cambria" pitchFamily="18" charset="0"/>
              </a:rPr>
              <a:t>Earth</a:t>
            </a:r>
            <a:r>
              <a:rPr lang="pt-PT" sz="2400" i="1" dirty="0" smtClean="0">
                <a:latin typeface="Cambria" pitchFamily="18" charset="0"/>
              </a:rPr>
              <a:t> </a:t>
            </a:r>
            <a:r>
              <a:rPr lang="pt-PT" sz="2400" dirty="0" smtClean="0">
                <a:latin typeface="Cambria" pitchFamily="18" charset="0"/>
              </a:rPr>
              <a:t>fomos até à casa de Lisboa, onde viveu José Tagarro</a:t>
            </a:r>
            <a:endParaRPr lang="pt-PT" sz="2400" dirty="0">
              <a:latin typeface="Cambria" pitchFamily="18" charset="0"/>
            </a:endParaRPr>
          </a:p>
        </p:txBody>
      </p:sp>
      <p:pic>
        <p:nvPicPr>
          <p:cNvPr id="4" name="Marcador de Posição de Conteúdo 3" descr="Casa de Lisboa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447800"/>
            <a:ext cx="8568952" cy="5077544"/>
          </a:xfrm>
        </p:spPr>
      </p:pic>
      <p:sp>
        <p:nvSpPr>
          <p:cNvPr id="5" name="CaixaDeTexto 4"/>
          <p:cNvSpPr txBox="1"/>
          <p:nvPr/>
        </p:nvSpPr>
        <p:spPr>
          <a:xfrm>
            <a:off x="899592" y="5373216"/>
            <a:ext cx="396044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latin typeface="Cambria" pitchFamily="18" charset="0"/>
              </a:rPr>
              <a:t>Calçada Conde Pombeiro, nº. 18, Lisboa</a:t>
            </a:r>
            <a:endParaRPr lang="pt-PT" sz="2000" b="1" dirty="0"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568952" cy="1143000"/>
          </a:xfrm>
        </p:spPr>
        <p:txBody>
          <a:bodyPr>
            <a:normAutofit/>
          </a:bodyPr>
          <a:lstStyle/>
          <a:p>
            <a:r>
              <a:rPr lang="pt-PT" sz="2400" dirty="0" smtClean="0">
                <a:latin typeface="Cambria" pitchFamily="18" charset="0"/>
              </a:rPr>
              <a:t>Galeria José Tagarro</a:t>
            </a:r>
            <a:br>
              <a:rPr lang="pt-PT" sz="2400" dirty="0" smtClean="0">
                <a:latin typeface="Cambria" pitchFamily="18" charset="0"/>
              </a:rPr>
            </a:br>
            <a:r>
              <a:rPr lang="pt-PT" sz="2400" dirty="0" smtClean="0">
                <a:latin typeface="Cambria" pitchFamily="18" charset="0"/>
              </a:rPr>
              <a:t>Cartaxo</a:t>
            </a:r>
            <a:endParaRPr lang="pt-PT" sz="2400" dirty="0">
              <a:latin typeface="Cambria" pitchFamily="18" charset="0"/>
            </a:endParaRPr>
          </a:p>
        </p:txBody>
      </p:sp>
      <p:pic>
        <p:nvPicPr>
          <p:cNvPr id="7" name="Marcador de Posição de Conteúdo 6" descr="CENTRA~1.PN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907704" y="1988840"/>
            <a:ext cx="5544616" cy="3744416"/>
          </a:xfrm>
        </p:spPr>
      </p:pic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>
            <a:spLocks noGrp="1"/>
          </p:cNvSpPr>
          <p:nvPr>
            <p:ph sz="quarter" idx="1"/>
          </p:nvPr>
        </p:nvSpPr>
        <p:spPr>
          <a:xfrm>
            <a:off x="467544" y="1124744"/>
            <a:ext cx="8352928" cy="4464496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8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Por último descobrimos que a nossa escola nem sempre teve o nome de Escola Básica José Tagarro. Na verdade, só adotou essa designação por decisão unânime da Câmara Municipal, em reunião ordinária realizada no dia 7 de Julho de 2014, conforme ata nº. 22.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endParaRPr lang="pt-PT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467544" y="476672"/>
            <a:ext cx="8424936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PT" sz="2800" dirty="0" smtClean="0"/>
          </a:p>
          <a:p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Mas, de repente, fez-se </a:t>
            </a:r>
          </a:p>
          <a:p>
            <a:endParaRPr lang="pt-PT" sz="2800" dirty="0" smtClean="0"/>
          </a:p>
          <a:p>
            <a:endParaRPr lang="pt-PT" sz="2800" dirty="0" smtClean="0"/>
          </a:p>
          <a:p>
            <a:r>
              <a:rPr lang="pt-PT" sz="2800" dirty="0" smtClean="0"/>
              <a:t/>
            </a:r>
            <a:br>
              <a:rPr lang="pt-PT" sz="2800" dirty="0" smtClean="0"/>
            </a:br>
            <a:endParaRPr lang="pt-PT" sz="2800" dirty="0" smtClean="0">
              <a:latin typeface="Cambria" pitchFamily="18" charset="0"/>
            </a:endParaRPr>
          </a:p>
          <a:p>
            <a:pPr>
              <a:lnSpc>
                <a:spcPct val="250000"/>
              </a:lnSpc>
            </a:pPr>
            <a:endParaRPr lang="pt-PT" sz="2600" dirty="0">
              <a:solidFill>
                <a:schemeClr val="bg1">
                  <a:lumMod val="85000"/>
                  <a:lumOff val="15000"/>
                </a:schemeClr>
              </a:solidFill>
              <a:latin typeface="Cambria" pitchFamily="18" charset="0"/>
            </a:endParaRPr>
          </a:p>
        </p:txBody>
      </p:sp>
      <p:pic>
        <p:nvPicPr>
          <p:cNvPr id="5" name="Imagem 4" descr="imagesCAFNQ1Q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1772816"/>
            <a:ext cx="3384376" cy="3888432"/>
          </a:xfrm>
          <a:prstGeom prst="rect">
            <a:avLst/>
          </a:prstGeom>
        </p:spPr>
      </p:pic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755576" y="1196752"/>
            <a:ext cx="7772400" cy="4572000"/>
          </a:xfrm>
        </p:spPr>
        <p:txBody>
          <a:bodyPr>
            <a:normAutofit/>
          </a:bodyPr>
          <a:lstStyle/>
          <a:p>
            <a:pPr marL="7938" indent="-7938">
              <a:lnSpc>
                <a:spcPct val="150000"/>
              </a:lnSpc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7938" indent="-7938">
              <a:lnSpc>
                <a:spcPct val="150000"/>
              </a:lnSpc>
              <a:buNone/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Esperamos que tenham gostado da nossa história, porque nós adorámos, sobretudo pela diversidade de conhecimentos que pudemos adquirir e aprofundar.</a:t>
            </a:r>
          </a:p>
          <a:p>
            <a:pPr marL="7938" indent="-7938">
              <a:lnSpc>
                <a:spcPct val="150000"/>
              </a:lnSpc>
              <a:buNone/>
            </a:pPr>
            <a:endParaRPr lang="pt-PT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7938" indent="-7938">
              <a:lnSpc>
                <a:spcPct val="150000"/>
              </a:lnSpc>
              <a:buNone/>
            </a:pPr>
            <a:endParaRPr lang="pt-PT" sz="2800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2636912"/>
            <a:ext cx="7772400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ctr"/>
            <a:r>
              <a:rPr lang="pt-PT" cap="small" dirty="0" smtClean="0">
                <a:latin typeface="Cambria" pitchFamily="18" charset="0"/>
              </a:rPr>
              <a:t>Conclusões</a:t>
            </a:r>
            <a:endParaRPr lang="pt-PT" cap="small" dirty="0"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772400" cy="1143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pt-PT" sz="2800" dirty="0" smtClean="0">
                <a:latin typeface="Cambria" pitchFamily="18" charset="0"/>
              </a:rPr>
              <a:t>Com a realização deste trabalho:…</a:t>
            </a:r>
            <a:endParaRPr lang="pt-PT" sz="2800" dirty="0">
              <a:latin typeface="Cambria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539552" y="1484784"/>
            <a:ext cx="7772400" cy="457200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50000"/>
              </a:lnSpc>
              <a:buClr>
                <a:srgbClr val="003300"/>
              </a:buClr>
              <a:buSzPct val="150000"/>
              <a:buFont typeface="Wingdings 2" pitchFamily="18" charset="2"/>
              <a:buChar char="!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 Aprendemos a realizar pesquisas e a desenvolver um trabalho de investigação onde se cruzam diversas áreas do saber;</a:t>
            </a:r>
          </a:p>
          <a:p>
            <a:pPr marL="0" indent="0" algn="just">
              <a:lnSpc>
                <a:spcPct val="150000"/>
              </a:lnSpc>
              <a:buClr>
                <a:srgbClr val="003300"/>
              </a:buClr>
              <a:buSzPct val="150000"/>
              <a:buFont typeface="Wingdings 2" pitchFamily="18" charset="2"/>
              <a:buChar char="!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Percebemos que, antes da era da informática, tudo era anotado em livros, com diferentes funções e fins e que hoje, muitos desses livros, estão arquivados em locais próprios </a:t>
            </a:r>
            <a:r>
              <a:rPr lang="pt-PT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(ex. Arquivo Distrital de Santarém)</a:t>
            </a: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, para quem os quiser consultar e aprender mais sobre a sua e a nossa História;</a:t>
            </a:r>
          </a:p>
          <a:p>
            <a:pPr marL="0" indent="0" algn="just">
              <a:lnSpc>
                <a:spcPct val="150000"/>
              </a:lnSpc>
              <a:buClr>
                <a:srgbClr val="003300"/>
              </a:buClr>
              <a:buSzPct val="150000"/>
              <a:buFont typeface="Wingdings 2" pitchFamily="18" charset="2"/>
              <a:buChar char="!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 Aprofundámos a importância do trabalho em equipa;</a:t>
            </a:r>
          </a:p>
          <a:p>
            <a:pPr marL="0" indent="0" algn="just">
              <a:lnSpc>
                <a:spcPct val="150000"/>
              </a:lnSpc>
              <a:buClr>
                <a:srgbClr val="003300"/>
              </a:buClr>
              <a:buSzPct val="150000"/>
              <a:buFont typeface="Wingdings 2" pitchFamily="18" charset="2"/>
              <a:buChar char="!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 Aprendemos a definir objetivos, metodologias de trabalho e a repartir tarefas;</a:t>
            </a: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772400" cy="1143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pt-PT" sz="2800" dirty="0" smtClean="0">
                <a:latin typeface="Cambria" pitchFamily="18" charset="0"/>
              </a:rPr>
              <a:t>Com a realização deste trabalho:…</a:t>
            </a:r>
            <a:endParaRPr lang="pt-PT" sz="2800" dirty="0">
              <a:latin typeface="Cambria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539552" y="1484784"/>
            <a:ext cx="7772400" cy="4824536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50000"/>
              </a:lnSpc>
              <a:buClr>
                <a:srgbClr val="003300"/>
              </a:buClr>
              <a:buSzPct val="150000"/>
              <a:buFont typeface="Wingdings 2" pitchFamily="18" charset="2"/>
              <a:buChar char="!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Compreendemos que existe uma ciência, a Toponímia, que se dedica ao estudo e evolução dos nomes das ruas e lugares </a:t>
            </a:r>
            <a:r>
              <a:rPr lang="pt-PT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(até descobrimos que o atual cemitério designado Alto de S. João, em Lisboa, começou por se chamar cemitério Oriental)</a:t>
            </a: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;</a:t>
            </a:r>
          </a:p>
          <a:p>
            <a:pPr marL="0" indent="0" algn="just">
              <a:lnSpc>
                <a:spcPct val="150000"/>
              </a:lnSpc>
              <a:buClr>
                <a:srgbClr val="003300"/>
              </a:buClr>
              <a:buSzPct val="150000"/>
              <a:buFont typeface="Wingdings 2" pitchFamily="18" charset="2"/>
              <a:buChar char="!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Percebemos que a atribuição dos nomes às ruas e às escolas é efetuada por decisão camarária tomada em reunião da Câmara Municipal e registada nas respetivas atas;</a:t>
            </a:r>
          </a:p>
          <a:p>
            <a:pPr marL="0" indent="0" algn="just">
              <a:lnSpc>
                <a:spcPct val="150000"/>
              </a:lnSpc>
              <a:buClr>
                <a:srgbClr val="003300"/>
              </a:buClr>
              <a:buSzPct val="150000"/>
              <a:buFont typeface="Wingdings 2" pitchFamily="18" charset="2"/>
              <a:buChar char="!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Aprendemos a conhecer melhor a nossa terra e algumas das suas  personalidades;</a:t>
            </a: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772400" cy="1143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pt-PT" sz="2800" dirty="0" smtClean="0">
                <a:latin typeface="Cambria" pitchFamily="18" charset="0"/>
              </a:rPr>
              <a:t>Com a realização deste trabalho:…</a:t>
            </a:r>
            <a:endParaRPr lang="pt-PT" sz="2800" dirty="0">
              <a:latin typeface="Cambria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539552" y="1484784"/>
            <a:ext cx="7772400" cy="45720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Clr>
                <a:srgbClr val="003300"/>
              </a:buClr>
              <a:buSzPct val="150000"/>
              <a:buFont typeface="Wingdings 2" pitchFamily="18" charset="2"/>
              <a:buChar char="!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Descobrimos que a nossa terra tem muito para nos ensinar, pois o Cartaxo é uma cidade onde nasceram e por onde passaram grandes nomes e figuras da nossa história;</a:t>
            </a:r>
          </a:p>
          <a:p>
            <a:pPr marL="0" indent="0" algn="just">
              <a:lnSpc>
                <a:spcPct val="150000"/>
              </a:lnSpc>
              <a:buClr>
                <a:srgbClr val="003300"/>
              </a:buClr>
              <a:buSzPct val="150000"/>
              <a:buFont typeface="Wingdings 2" pitchFamily="18" charset="2"/>
              <a:buChar char="!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José Tagarro foi uma dessas figuras;</a:t>
            </a:r>
          </a:p>
          <a:p>
            <a:pPr marL="0" indent="0" algn="just">
              <a:lnSpc>
                <a:spcPct val="150000"/>
              </a:lnSpc>
              <a:buClr>
                <a:srgbClr val="003300"/>
              </a:buClr>
              <a:buSzPct val="150000"/>
              <a:buFont typeface="Wingdings 2" pitchFamily="18" charset="2"/>
              <a:buChar char="!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Aprendemos a conhecer melhor a nossa terra e algumas das suas  personalidades;</a:t>
            </a: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72400" cy="1143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pt-PT" dirty="0" smtClean="0">
                <a:latin typeface="Cambria" pitchFamily="18" charset="0"/>
              </a:rPr>
              <a:t>Bibliografia</a:t>
            </a:r>
            <a:endParaRPr lang="pt-PT" dirty="0">
              <a:latin typeface="Cambria" pitchFamily="18" charset="0"/>
            </a:endParaRPr>
          </a:p>
        </p:txBody>
      </p:sp>
      <p:sp>
        <p:nvSpPr>
          <p:cNvPr id="2" name="Marcador de Posição de Conteúdo 1"/>
          <p:cNvSpPr>
            <a:spLocks noGrp="1"/>
          </p:cNvSpPr>
          <p:nvPr>
            <p:ph sz="quarter" idx="1"/>
          </p:nvPr>
        </p:nvSpPr>
        <p:spPr>
          <a:xfrm>
            <a:off x="755576" y="1484784"/>
            <a:ext cx="7772400" cy="45720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José Tagarro (1902-1931) 2002 – 1º. Centenário do seu Nascimento, da autoria de Luís Montejunto, pseudónimo literário de Rogério Mendes Coito, Ed. de Autor;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Assento Paroquial nº. 115 do ano de 1902, do concelho do Cartaxo, </a:t>
            </a:r>
            <a:r>
              <a:rPr lang="pt-PT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in</a:t>
            </a: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 Arquivo Distrital de Santarém;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Assento de Óbito nº. 348, do ano 1931, da freguesia da Pena, concelho de Lisboa, </a:t>
            </a:r>
            <a:r>
              <a:rPr lang="pt-PT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in</a:t>
            </a: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 8ª. Conservatória do Registo Civil de Lisboa;</a:t>
            </a:r>
          </a:p>
          <a:p>
            <a:pPr>
              <a:buNone/>
            </a:pPr>
            <a:endParaRPr lang="pt-PT" dirty="0"/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72400" cy="1143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pt-PT" dirty="0" smtClean="0">
                <a:latin typeface="Cambria" pitchFamily="18" charset="0"/>
              </a:rPr>
              <a:t>Bibliografia</a:t>
            </a:r>
            <a:endParaRPr lang="pt-PT" dirty="0">
              <a:latin typeface="Cambria" pitchFamily="18" charset="0"/>
            </a:endParaRPr>
          </a:p>
        </p:txBody>
      </p:sp>
      <p:sp>
        <p:nvSpPr>
          <p:cNvPr id="2" name="Marcador de Posição de Conteúdo 1"/>
          <p:cNvSpPr>
            <a:spLocks noGrp="1"/>
          </p:cNvSpPr>
          <p:nvPr>
            <p:ph sz="quarter" idx="1"/>
          </p:nvPr>
        </p:nvSpPr>
        <p:spPr>
          <a:xfrm>
            <a:off x="755576" y="1484784"/>
            <a:ext cx="7772400" cy="45720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Site da Fundação Calouste Gulbenkian;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Site da Fundação Mário Soares;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Site do Museu Soares dos Reis;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Site do Museu Nacional de Arte Contemporânea – Museu do Chiado;</a:t>
            </a:r>
            <a:endParaRPr lang="pt-PT" dirty="0" smtClean="0"/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Site da Besnet Leilões;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Site da Cabral Moncada Leilões;</a:t>
            </a: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FFFF66"/>
          </a:solidFill>
        </p:spPr>
        <p:txBody>
          <a:bodyPr/>
          <a:lstStyle/>
          <a:p>
            <a:r>
              <a:rPr lang="pt-P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Obrigado!...</a:t>
            </a:r>
            <a:endParaRPr lang="pt-PT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914400" y="1484784"/>
            <a:ext cx="1905000" cy="4680520"/>
          </a:xfrm>
          <a:solidFill>
            <a:srgbClr val="99CCFF"/>
          </a:solidFill>
        </p:spPr>
        <p:txBody>
          <a:bodyPr vert="wordArtVert">
            <a:normAutofit/>
          </a:bodyPr>
          <a:lstStyle/>
          <a:p>
            <a:pPr algn="ctr"/>
            <a:r>
              <a:rPr lang="pt-PT" sz="2200" kern="900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Obrigado!...</a:t>
            </a:r>
            <a:endParaRPr lang="pt-PT" sz="2200" kern="900" spc="-50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"/>
          </p:nvPr>
        </p:nvSpPr>
        <p:spPr>
          <a:solidFill>
            <a:srgbClr val="99FF66"/>
          </a:solidFill>
        </p:spPr>
        <p:txBody>
          <a:bodyPr>
            <a:normAutofit lnSpcReduction="10000"/>
          </a:bodyPr>
          <a:lstStyle/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pPr algn="r">
              <a:buNone/>
            </a:pPr>
            <a:r>
              <a:rPr lang="pt-PT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Obrigado!...</a:t>
            </a:r>
            <a:endParaRPr lang="pt-PT" sz="6000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4176464"/>
          </a:xfrm>
        </p:spPr>
        <p:txBody>
          <a:bodyPr>
            <a:normAutofit fontScale="90000"/>
          </a:bodyPr>
          <a:lstStyle/>
          <a:p>
            <a:pPr>
              <a:lnSpc>
                <a:spcPct val="300000"/>
              </a:lnSpc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Porque não a rua com o mesmo nome da sua escola?</a:t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A Rua</a:t>
            </a:r>
            <a:r>
              <a:rPr lang="pt-PT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 José Tagarro</a:t>
            </a: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.</a:t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endParaRPr lang="pt-PT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544616"/>
          </a:xfrm>
        </p:spPr>
        <p:txBody>
          <a:bodyPr>
            <a:normAutofit fontScale="90000"/>
          </a:bodyPr>
          <a:lstStyle/>
          <a:p>
            <a:pPr>
              <a:lnSpc>
                <a:spcPct val="300000"/>
              </a:lnSpc>
            </a:pP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Então?</a:t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 Já adivinhaste quem são os meninos?...</a:t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/>
            </a:r>
            <a:br>
              <a:rPr lang="pt-PT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</a:br>
            <a:endParaRPr lang="pt-PT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 advClick="0" advTm="20000">
    <p:wipe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e">
  <a:themeElements>
    <a:clrScheme name="Equidad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e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e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894</TotalTime>
  <Words>1770</Words>
  <Application>Microsoft Office PowerPoint</Application>
  <PresentationFormat>Apresentação no Ecrã (4:3)</PresentationFormat>
  <Paragraphs>344</Paragraphs>
  <Slides>77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77</vt:i4>
      </vt:variant>
    </vt:vector>
  </HeadingPairs>
  <TitlesOfParts>
    <vt:vector size="85" baseType="lpstr">
      <vt:lpstr>Calibri</vt:lpstr>
      <vt:lpstr>Cambria</vt:lpstr>
      <vt:lpstr>Franklin Gothic Book</vt:lpstr>
      <vt:lpstr>Perpetua</vt:lpstr>
      <vt:lpstr>Vijaya</vt:lpstr>
      <vt:lpstr>Wingdings</vt:lpstr>
      <vt:lpstr>Wingdings 2</vt:lpstr>
      <vt:lpstr>Equidade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Porque não a rua com o mesmo nome da sua escola? A Rua José Tagarro. </vt:lpstr>
      <vt:lpstr>      Então?  Já adivinhaste quem são os meninos?...  </vt:lpstr>
      <vt:lpstr>          É claro que somos nós!... Os alunos do 3º. A, da Escola Básica  José Tagarro,  no Cartaxo.   </vt:lpstr>
      <vt:lpstr>E assim começou uma grande aventura….. da qual queremos que faças parte…</vt:lpstr>
      <vt:lpstr>A sério! Nem imaginas como foi divertido, descobrimos e aprendemos inúmeras coisas…</vt:lpstr>
      <vt:lpstr>Olha, para começar,  desenvolvemos o espírito do trabalho em equipa e aprendemos o quão importante é a organização na realização de um trabalho…</vt:lpstr>
      <vt:lpstr>... definimos objetivos, repartimos tarefas, escolhemos materiais e deitámos mãos à obra…</vt:lpstr>
      <vt:lpstr>  Com a ajuda da nossa professora, Ana Moleiro, descobrimos que o mundo informático nos proporciona muitas possibilidades de conhecimento e, na aplicação google maps, começámos por consultar o mapa do município do Cartaxo, para verificar  e identificar onde se situava a Rua José Tagarro.</vt:lpstr>
      <vt:lpstr>  </vt:lpstr>
      <vt:lpstr>  E, depois… ah! Depois ainda foi mais giro, porque descobrimos que numa outra aplicação, o Google Earth, era possível ver a rua como se ela estivesse ali mesmo ao pé de nós…</vt:lpstr>
      <vt:lpstr>Apresentação do PowerPoint</vt:lpstr>
      <vt:lpstr>  Após estas incursões pelo mundo informático, decidimos pôr-nos ao caminho e fomos até à Rua José Tagarro, constatámos que se situa relativamente próximo do centro  da cidade e do Palácio da Justiça e, pelo que observámos e conseguimos apurar junto de alguns moradores,  trata-se  de uma  rua de cariz sobretudo habitacional,  algo degradada, mas onde já laboraram alguns estabelecimentos de comércio e serviços: uma oficina auto e um estabelecimento de venda e reparação de bicicletas.</vt:lpstr>
      <vt:lpstr>Para melhor elucidar, decidimos  tirar algumas fotografias…</vt:lpstr>
      <vt:lpstr>Apresentação do PowerPoint</vt:lpstr>
      <vt:lpstr>Apresentação do PowerPoint</vt:lpstr>
      <vt:lpstr>Mas sabes?… como a rua parecia não ter muito para nos contar, decidimos partir à descoberta,  </vt:lpstr>
      <vt:lpstr>                                                                                                                   … quisemos saber a razão pela qual deram o nome de José Tagarro àquela rua e à nossa escola…   </vt:lpstr>
      <vt:lpstr>                                                                                                                   …e concluímos que José Tagarro foi um ilustre pintor nascido no Cartaxo e que, para o homenagear, o município decidiu dar o seu nome àquela rua, à nossa escola e também a uma galeria de exposições.  </vt:lpstr>
      <vt:lpstr>Apresentação do PowerPoint</vt:lpstr>
      <vt:lpstr>Apresentação do PowerPoint</vt:lpstr>
      <vt:lpstr>E descobrimos os seus Dados Biográficos: </vt:lpstr>
      <vt:lpstr>Apresentação do PowerPoint</vt:lpstr>
      <vt:lpstr>Apresentação do PowerPoint</vt:lpstr>
      <vt:lpstr>Aqui vos deixamos os comprovativos…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Aqui vos deixamos algumas das suas obras…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Também vos deixamos algumas curiosidades…</vt:lpstr>
      <vt:lpstr>Apresentação do PowerPoint</vt:lpstr>
      <vt:lpstr>E também descobrimos o preçário de algumas das obras de José Tagarro, numa das suas exposições…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Com a ajuda do Google Earth fomos até à casa de Lisboa, onde viveu José Tagarro</vt:lpstr>
      <vt:lpstr>Galeria José Tagarro Cartaxo</vt:lpstr>
      <vt:lpstr>Apresentação do PowerPoint</vt:lpstr>
      <vt:lpstr>Apresentação do PowerPoint</vt:lpstr>
      <vt:lpstr>Conclusões</vt:lpstr>
      <vt:lpstr>Com a realização deste trabalho:…</vt:lpstr>
      <vt:lpstr>Com a realização deste trabalho:…</vt:lpstr>
      <vt:lpstr>Com a realização deste trabalho:…</vt:lpstr>
      <vt:lpstr>Bibliografia</vt:lpstr>
      <vt:lpstr>Bibliografia</vt:lpstr>
      <vt:lpstr>Obrigado!...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José Tagarro</dc:title>
  <dc:creator>Ana Catarina Vieira</dc:creator>
  <cp:lastModifiedBy>Clara Lopes</cp:lastModifiedBy>
  <cp:revision>238</cp:revision>
  <dcterms:created xsi:type="dcterms:W3CDTF">2015-03-15T20:21:56Z</dcterms:created>
  <dcterms:modified xsi:type="dcterms:W3CDTF">2015-04-15T15:48:48Z</dcterms:modified>
</cp:coreProperties>
</file>