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sldIdLst>
    <p:sldId id="256" r:id="rId2"/>
    <p:sldId id="273" r:id="rId3"/>
    <p:sldId id="272" r:id="rId4"/>
    <p:sldId id="274" r:id="rId5"/>
    <p:sldId id="275" r:id="rId6"/>
    <p:sldId id="257" r:id="rId7"/>
    <p:sldId id="279" r:id="rId8"/>
    <p:sldId id="280" r:id="rId9"/>
    <p:sldId id="276" r:id="rId10"/>
    <p:sldId id="262" r:id="rId11"/>
    <p:sldId id="258" r:id="rId12"/>
    <p:sldId id="259" r:id="rId13"/>
    <p:sldId id="263" r:id="rId14"/>
    <p:sldId id="264" r:id="rId15"/>
    <p:sldId id="265" r:id="rId16"/>
    <p:sldId id="277" r:id="rId17"/>
    <p:sldId id="266" r:id="rId18"/>
    <p:sldId id="267" r:id="rId19"/>
    <p:sldId id="268" r:id="rId20"/>
    <p:sldId id="269" r:id="rId21"/>
    <p:sldId id="278" r:id="rId22"/>
    <p:sldId id="270" r:id="rId23"/>
    <p:sldId id="271" r:id="rId24"/>
    <p:sldId id="261" r:id="rId25"/>
    <p:sldId id="260" r:id="rId26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9444"/>
    </p:cViewPr>
  </p:sorterViewPr>
  <p:notesViewPr>
    <p:cSldViewPr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DA69B-2A37-4DDA-9EEB-9DF289F3DBA9}" type="datetimeFigureOut">
              <a:rPr lang="pt-PT" smtClean="0"/>
              <a:pPr/>
              <a:t>08-05-2014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D6F7F-DD31-4847-9EF3-5306D54F12E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3167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D6F7F-DD31-4847-9EF3-5306D54F12E2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D6F7F-DD31-4847-9EF3-5306D54F12E2}" type="slidenum">
              <a:rPr lang="pt-PT" smtClean="0"/>
              <a:pPr/>
              <a:t>12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D6F7F-DD31-4847-9EF3-5306D54F12E2}" type="slidenum">
              <a:rPr lang="pt-PT" smtClean="0"/>
              <a:pPr/>
              <a:t>17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D6F7F-DD31-4847-9EF3-5306D54F12E2}" type="slidenum">
              <a:rPr lang="pt-PT" smtClean="0"/>
              <a:pPr/>
              <a:t>19</a:t>
            </a:fld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D6F7F-DD31-4847-9EF3-5306D54F12E2}" type="slidenum">
              <a:rPr lang="pt-PT" smtClean="0"/>
              <a:pPr/>
              <a:t>22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ângulo arredondad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ângulo arredondad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0" name="Subtítul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19" name="Marcador de Posição da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52B4F4-A9F1-4898-A21A-2A0A7514ACD3}" type="datetimeFigureOut">
              <a:rPr lang="pt-PT" smtClean="0"/>
              <a:pPr/>
              <a:t>08-05-2014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7E7A11-6E6F-40E8-9DB2-49604ADB1A8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52B4F4-A9F1-4898-A21A-2A0A7514ACD3}" type="datetimeFigureOut">
              <a:rPr lang="pt-PT" smtClean="0"/>
              <a:pPr/>
              <a:t>08-05-2014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7E7A11-6E6F-40E8-9DB2-49604ADB1A8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52B4F4-A9F1-4898-A21A-2A0A7514ACD3}" type="datetimeFigureOut">
              <a:rPr lang="pt-PT" smtClean="0"/>
              <a:pPr/>
              <a:t>08-05-2014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7E7A11-6E6F-40E8-9DB2-49604ADB1A8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52B4F4-A9F1-4898-A21A-2A0A7514ACD3}" type="datetimeFigureOut">
              <a:rPr lang="pt-PT" smtClean="0"/>
              <a:pPr/>
              <a:t>08-05-2014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7E7A11-6E6F-40E8-9DB2-49604ADB1A8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arredondad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ângulo arredondad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52B4F4-A9F1-4898-A21A-2A0A7514ACD3}" type="datetimeFigureOut">
              <a:rPr lang="pt-PT" smtClean="0"/>
              <a:pPr/>
              <a:t>08-05-2014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7E7A11-6E6F-40E8-9DB2-49604ADB1A8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52B4F4-A9F1-4898-A21A-2A0A7514ACD3}" type="datetimeFigureOut">
              <a:rPr lang="pt-PT" smtClean="0"/>
              <a:pPr/>
              <a:t>08-05-2014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7E7A11-6E6F-40E8-9DB2-49604ADB1A8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52B4F4-A9F1-4898-A21A-2A0A7514ACD3}" type="datetimeFigureOut">
              <a:rPr lang="pt-PT" smtClean="0"/>
              <a:pPr/>
              <a:t>08-05-2014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7E7A11-6E6F-40E8-9DB2-49604ADB1A8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52B4F4-A9F1-4898-A21A-2A0A7514ACD3}" type="datetimeFigureOut">
              <a:rPr lang="pt-PT" smtClean="0"/>
              <a:pPr/>
              <a:t>08-05-2014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7E7A11-6E6F-40E8-9DB2-49604ADB1A8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arredondad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52B4F4-A9F1-4898-A21A-2A0A7514ACD3}" type="datetimeFigureOut">
              <a:rPr lang="pt-PT" smtClean="0"/>
              <a:pPr/>
              <a:t>08-05-2014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7E7A11-6E6F-40E8-9DB2-49604ADB1A8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52B4F4-A9F1-4898-A21A-2A0A7514ACD3}" type="datetimeFigureOut">
              <a:rPr lang="pt-PT" smtClean="0"/>
              <a:pPr/>
              <a:t>08-05-2014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7E7A11-6E6F-40E8-9DB2-49604ADB1A8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ângulo arredondad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edondar Rectângulo de Canto Simples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52B4F4-A9F1-4898-A21A-2A0A7514ACD3}" type="datetimeFigureOut">
              <a:rPr lang="pt-PT" smtClean="0"/>
              <a:pPr/>
              <a:t>08-05-2014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7E7A11-6E6F-40E8-9DB2-49604ADB1A8E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PT" smtClean="0"/>
              <a:t>Clique no ícone para adicionar uma imagem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arredondad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ângulo arredondad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Marcador de Posição do Título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25" name="Marcador de Posição da Data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152B4F4-A9F1-4898-A21A-2A0A7514ACD3}" type="datetimeFigureOut">
              <a:rPr lang="pt-PT" smtClean="0"/>
              <a:pPr/>
              <a:t>08-05-2014</a:t>
            </a:fld>
            <a:endParaRPr lang="pt-PT"/>
          </a:p>
        </p:txBody>
      </p:sp>
      <p:sp>
        <p:nvSpPr>
          <p:cNvPr id="18" name="Marcador de Posição do Rodapé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67E7A11-6E6F-40E8-9DB2-49604ADB1A8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m_cartaxo/" TargetMode="External"/><Relationship Id="rId2" Type="http://schemas.openxmlformats.org/officeDocument/2006/relationships/hyperlink" Target="http://www.google.pt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201028" cy="714379"/>
          </a:xfrm>
        </p:spPr>
        <p:txBody>
          <a:bodyPr>
            <a:noAutofit/>
          </a:bodyPr>
          <a:lstStyle/>
          <a:p>
            <a:r>
              <a:rPr lang="pt-PT" sz="3600" b="1" dirty="0" smtClean="0">
                <a:solidFill>
                  <a:srgbClr val="00B050"/>
                </a:solidFill>
                <a:latin typeface="Elephant" pitchFamily="18" charset="0"/>
                <a:cs typeface="Arabic Typesetting" pitchFamily="66" charset="-78"/>
              </a:rPr>
              <a:t>PROJETO RUAS DA LEZÍRIA</a:t>
            </a:r>
            <a:endParaRPr lang="pt-PT" sz="3600" dirty="0">
              <a:solidFill>
                <a:srgbClr val="00B050"/>
              </a:solidFill>
              <a:latin typeface="Elephant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720" y="1071546"/>
            <a:ext cx="8501122" cy="5572164"/>
          </a:xfrm>
        </p:spPr>
        <p:txBody>
          <a:bodyPr/>
          <a:lstStyle/>
          <a:p>
            <a:pPr algn="ctr"/>
            <a:r>
              <a:rPr lang="pt-PT" sz="36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RUA 25 DE ABRIL</a:t>
            </a:r>
          </a:p>
          <a:p>
            <a:pPr algn="ctr"/>
            <a:r>
              <a:rPr lang="pt-PT" sz="36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EB1 VALE DA PEDRA</a:t>
            </a:r>
          </a:p>
          <a:p>
            <a:endParaRPr lang="pt-PT" dirty="0"/>
          </a:p>
        </p:txBody>
      </p:sp>
      <p:pic>
        <p:nvPicPr>
          <p:cNvPr id="5" name="Picture 7" descr="C:\Users\Katia\Desktop\sem nom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6448" y="2204864"/>
            <a:ext cx="1759932" cy="1367012"/>
          </a:xfrm>
          <a:prstGeom prst="rect">
            <a:avLst/>
          </a:prstGeom>
          <a:noFill/>
        </p:spPr>
      </p:pic>
      <p:pic>
        <p:nvPicPr>
          <p:cNvPr id="7" name="Picture 1" descr="C:\Users\Katia\Desktop\images9PDV0FU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643314"/>
            <a:ext cx="2714644" cy="2926793"/>
          </a:xfrm>
          <a:prstGeom prst="rect">
            <a:avLst/>
          </a:prstGeom>
          <a:noFill/>
        </p:spPr>
      </p:pic>
      <p:pic>
        <p:nvPicPr>
          <p:cNvPr id="1026" name="Picture 2" descr="C:\Users\Katia\Desktop\IMG_20140430_1525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3643314"/>
            <a:ext cx="3000396" cy="3000372"/>
          </a:xfrm>
          <a:prstGeom prst="rect">
            <a:avLst/>
          </a:prstGeom>
          <a:noFill/>
        </p:spPr>
      </p:pic>
      <p:pic>
        <p:nvPicPr>
          <p:cNvPr id="1027" name="Picture 3" descr="C:\Users\Katia\Desktop\IMG_20140430_15263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3500438"/>
            <a:ext cx="264320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encrypted-tbn0.gstatic.com/images?q=tbn:ANd9GcRivbIist4m8zZhmYnrHBnX1aJvPpLBdlMV2g9XtBBOJh9-usT7c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143116"/>
          </a:xfrm>
          <a:prstGeom prst="rect">
            <a:avLst/>
          </a:prstGeom>
          <a:noFill/>
        </p:spPr>
      </p:pic>
      <p:sp>
        <p:nvSpPr>
          <p:cNvPr id="3" name="Nuvem 2"/>
          <p:cNvSpPr/>
          <p:nvPr/>
        </p:nvSpPr>
        <p:spPr>
          <a:xfrm>
            <a:off x="1043608" y="1988840"/>
            <a:ext cx="6593386" cy="4511994"/>
          </a:xfrm>
          <a:prstGeom prst="cloud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6000" b="1" dirty="0" smtClean="0">
                <a:solidFill>
                  <a:srgbClr val="00B050"/>
                </a:solidFill>
                <a:latin typeface="Comic Sans MS" pitchFamily="66" charset="0"/>
              </a:rPr>
              <a:t>LIÇÃO 1: </a:t>
            </a:r>
            <a:r>
              <a:rPr lang="pt-PT" sz="4800" b="1" dirty="0" smtClean="0">
                <a:solidFill>
                  <a:srgbClr val="00B050"/>
                </a:solidFill>
                <a:latin typeface="Comic Sans MS" pitchFamily="66" charset="0"/>
              </a:rPr>
              <a:t>RIGOR E DISCIPLINA </a:t>
            </a:r>
            <a:endParaRPr lang="pt-PT" sz="60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6143636" y="2852936"/>
            <a:ext cx="25328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00B050"/>
                </a:solidFill>
                <a:latin typeface="Comic Sans MS" pitchFamily="66" charset="0"/>
              </a:rPr>
              <a:t>Viajamos até 1960 para sabermos como era a disciplina, como todos se comportavam…</a:t>
            </a:r>
            <a:endParaRPr lang="pt-PT" sz="24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94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mada em forma de nuvem 5"/>
          <p:cNvSpPr/>
          <p:nvPr/>
        </p:nvSpPr>
        <p:spPr>
          <a:xfrm>
            <a:off x="1000100" y="1357298"/>
            <a:ext cx="7072362" cy="2071702"/>
          </a:xfrm>
          <a:prstGeom prst="cloudCallout">
            <a:avLst>
              <a:gd name="adj1" fmla="val -26642"/>
              <a:gd name="adj2" fmla="val 62500"/>
            </a:avLst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3143272"/>
          </a:xfrm>
        </p:spPr>
        <p:txBody>
          <a:bodyPr>
            <a:noAutofit/>
          </a:bodyPr>
          <a:lstStyle/>
          <a:p>
            <a:pPr algn="ctr"/>
            <a:r>
              <a:rPr lang="pt-PT" sz="32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Em 1961 a Escola Primária de Vale da Pedra não tinha janelas e…</a:t>
            </a:r>
            <a:br>
              <a:rPr lang="pt-PT" sz="32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</a:br>
            <a:r>
              <a:rPr lang="pt-PT" sz="3200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/>
            </a:r>
            <a:br>
              <a:rPr lang="pt-PT" sz="3200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</a:br>
            <a:r>
              <a:rPr lang="pt-PT" sz="3200" dirty="0" smtClean="0">
                <a:solidFill>
                  <a:schemeClr val="tx1"/>
                </a:solidFill>
                <a:latin typeface="Comic Sans MS" pitchFamily="66" charset="0"/>
                <a:cs typeface="Arabic Typesetting" pitchFamily="66" charset="-78"/>
              </a:rPr>
              <a:t>…</a:t>
            </a:r>
            <a:r>
              <a:rPr lang="pt-PT" sz="2800" b="0" dirty="0" smtClean="0">
                <a:solidFill>
                  <a:schemeClr val="tx1"/>
                </a:solidFill>
                <a:latin typeface="Comic Sans MS" pitchFamily="66" charset="0"/>
                <a:cs typeface="Arabic Typesetting" pitchFamily="66" charset="-78"/>
              </a:rPr>
              <a:t>Tanto rigor e disciplina!</a:t>
            </a:r>
            <a:br>
              <a:rPr lang="pt-PT" sz="2800" b="0" dirty="0" smtClean="0">
                <a:solidFill>
                  <a:schemeClr val="tx1"/>
                </a:solidFill>
                <a:latin typeface="Comic Sans MS" pitchFamily="66" charset="0"/>
                <a:cs typeface="Arabic Typesetting" pitchFamily="66" charset="-78"/>
              </a:rPr>
            </a:br>
            <a:r>
              <a:rPr lang="pt-PT" sz="2800" b="0" dirty="0" smtClean="0">
                <a:solidFill>
                  <a:schemeClr val="tx1"/>
                </a:solidFill>
                <a:latin typeface="Comic Sans MS" pitchFamily="66" charset="0"/>
                <a:cs typeface="Arabic Typesetting" pitchFamily="66" charset="-78"/>
              </a:rPr>
              <a:t>Estamos todos vestidos com batas brancas. Reina a Paz!</a:t>
            </a:r>
            <a:r>
              <a:rPr lang="pt-PT" sz="28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/>
            </a:r>
            <a:br>
              <a:rPr lang="pt-PT" sz="28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</a:br>
            <a:endParaRPr lang="pt-PT" sz="2800" b="1" dirty="0">
              <a:solidFill>
                <a:srgbClr val="00B050"/>
              </a:solidFill>
              <a:latin typeface="Elephant" pitchFamily="18" charset="0"/>
              <a:cs typeface="Arabic Typesetting" pitchFamily="66" charset="-78"/>
            </a:endParaRPr>
          </a:p>
        </p:txBody>
      </p:sp>
      <p:pic>
        <p:nvPicPr>
          <p:cNvPr id="4" name="Picture 2" descr="C:\Users\Katia\Pictures\Minhas digitalizações\digitalizar0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714752"/>
            <a:ext cx="5572164" cy="2590806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6000760" y="3714752"/>
            <a:ext cx="27860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92D050"/>
                </a:solidFill>
                <a:latin typeface="Comic Sans MS" pitchFamily="66" charset="0"/>
              </a:rPr>
              <a:t>Os moradores da rua contam que meninos e meninas “enfeitavam as ruas “ de batas brancas vestidas.</a:t>
            </a:r>
            <a:endParaRPr lang="pt-PT" sz="2400" b="1" dirty="0">
              <a:solidFill>
                <a:srgbClr val="92D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1371600" y="571500"/>
            <a:ext cx="7772400" cy="1214438"/>
          </a:xfrm>
        </p:spPr>
        <p:txBody>
          <a:bodyPr>
            <a:normAutofit/>
          </a:bodyPr>
          <a:lstStyle/>
          <a:p>
            <a:r>
              <a:rPr lang="pt-PT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b="1" dirty="0" smtClean="0">
                <a:latin typeface="Arabic Typesetting" pitchFamily="66" charset="-78"/>
                <a:cs typeface="Arabic Typesetting" pitchFamily="66" charset="-78"/>
              </a:rPr>
            </a:br>
            <a:endParaRPr lang="pt-PT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4294967295"/>
          </p:nvPr>
        </p:nvSpPr>
        <p:spPr>
          <a:xfrm>
            <a:off x="428596" y="2428868"/>
            <a:ext cx="8215370" cy="4000506"/>
          </a:xfrm>
          <a:prstGeom prst="cloud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buNone/>
            </a:pPr>
            <a:r>
              <a:rPr lang="pt-PT" sz="3600" b="1" dirty="0" smtClean="0">
                <a:solidFill>
                  <a:srgbClr val="00B050"/>
                </a:solidFill>
                <a:latin typeface="Comic Sans MS" pitchFamily="66" charset="0"/>
              </a:rPr>
              <a:t>LIÇÃO 2: </a:t>
            </a:r>
            <a:r>
              <a:rPr lang="pt-PT" b="1" dirty="0" smtClean="0">
                <a:solidFill>
                  <a:srgbClr val="00B050"/>
                </a:solidFill>
                <a:latin typeface="Comic Sans MS" pitchFamily="66" charset="0"/>
              </a:rPr>
              <a:t>PATRIOTISMO</a:t>
            </a:r>
            <a:endParaRPr lang="pt-PT" sz="36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7" name="Picture 2" descr="https://encrypted-tbn0.gstatic.com/images?q=tbn:ANd9GcRivbIist4m8zZhmYnrHBnX1aJvPpLBdlMV2g9XtBBOJh9-usT7c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143116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1428728" y="2857496"/>
            <a:ext cx="6072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>
                <a:solidFill>
                  <a:srgbClr val="0070C0"/>
                </a:solidFill>
                <a:latin typeface="Comic Sans MS" pitchFamily="66" charset="0"/>
              </a:rPr>
              <a:t>Contaram-nos também que todas as manhãs o Hino Nacional ouvia-se vindo da escola e por toda a rua . </a:t>
            </a:r>
          </a:p>
          <a:p>
            <a:r>
              <a:rPr lang="pt-PT" b="1" dirty="0" smtClean="0">
                <a:solidFill>
                  <a:srgbClr val="0070C0"/>
                </a:solidFill>
                <a:latin typeface="Comic Sans MS" pitchFamily="66" charset="0"/>
              </a:rPr>
              <a:t>Recordam que era uma alegria e uma lição de amor à Pátria.</a:t>
            </a:r>
            <a:endParaRPr lang="pt-PT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Katia\Desktop\fotosguiao\IMG_20140327_0105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571876"/>
            <a:ext cx="4452926" cy="2928958"/>
          </a:xfrm>
          <a:prstGeom prst="rect">
            <a:avLst/>
          </a:prstGeom>
          <a:noFill/>
        </p:spPr>
      </p:pic>
      <p:sp>
        <p:nvSpPr>
          <p:cNvPr id="9" name="Chamada em forma de nuvem 8"/>
          <p:cNvSpPr/>
          <p:nvPr/>
        </p:nvSpPr>
        <p:spPr>
          <a:xfrm>
            <a:off x="428596" y="428604"/>
            <a:ext cx="4357718" cy="2928958"/>
          </a:xfrm>
          <a:prstGeom prst="cloudCallout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200" b="1" dirty="0" smtClean="0">
                <a:solidFill>
                  <a:srgbClr val="00B050"/>
                </a:solidFill>
                <a:latin typeface="Comic Sans MS" pitchFamily="66" charset="0"/>
              </a:rPr>
              <a:t>Cantamos o Hino nacional!</a:t>
            </a:r>
            <a:endParaRPr lang="pt-PT" sz="32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1" name="Chamada em forma de nuvem 10"/>
          <p:cNvSpPr/>
          <p:nvPr/>
        </p:nvSpPr>
        <p:spPr>
          <a:xfrm>
            <a:off x="4857752" y="357166"/>
            <a:ext cx="4000528" cy="3286148"/>
          </a:xfrm>
          <a:prstGeom prst="cloudCallout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 smtClean="0">
                <a:solidFill>
                  <a:schemeClr val="tx1"/>
                </a:solidFill>
                <a:latin typeface="Comic Sans MS" pitchFamily="66" charset="0"/>
              </a:rPr>
              <a:t>A Rua fica tão alegre com as vozes das crianças! Conseguem ouvir?</a:t>
            </a:r>
            <a:endParaRPr lang="pt-PT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492450" y="2636720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>
                <a:solidFill>
                  <a:srgbClr val="0070C0"/>
                </a:solidFill>
                <a:latin typeface="Comic Sans MS" pitchFamily="66" charset="0"/>
              </a:rPr>
              <a:t>Nós recriamos esse momento ! Foi divertido !</a:t>
            </a:r>
            <a:endParaRPr lang="pt-PT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643314"/>
            <a:ext cx="407196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ncrypted-tbn0.gstatic.com/images?q=tbn:ANd9GcRivbIist4m8zZhmYnrHBnX1aJvPpLBdlMV2g9XtBBOJh9-usT7c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143116"/>
          </a:xfrm>
          <a:prstGeom prst="rect">
            <a:avLst/>
          </a:prstGeom>
          <a:noFill/>
        </p:spPr>
      </p:pic>
      <p:sp>
        <p:nvSpPr>
          <p:cNvPr id="5" name="Subtítulo 7"/>
          <p:cNvSpPr txBox="1">
            <a:spLocks/>
          </p:cNvSpPr>
          <p:nvPr/>
        </p:nvSpPr>
        <p:spPr>
          <a:xfrm>
            <a:off x="428596" y="2000240"/>
            <a:ext cx="8215370" cy="4643470"/>
          </a:xfrm>
          <a:prstGeom prst="cloud">
            <a:avLst/>
          </a:prstGeom>
          <a:solidFill>
            <a:srgbClr val="FFFF00"/>
          </a:solidFill>
          <a:ln w="42500" cap="flat" cmpd="sng" algn="ctr">
            <a:solidFill>
              <a:schemeClr val="bg1"/>
            </a:solidFill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182880" tIns="91440" rtlCol="0" anchor="ctr">
            <a:normAutofit fontScale="85000" lnSpcReduction="10000"/>
          </a:bodyPr>
          <a:lstStyle/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pt-PT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LIÇÃO 3: </a:t>
            </a:r>
            <a:r>
              <a:rPr kumimoji="0" lang="pt-PT" sz="5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ATENÇÃO</a:t>
            </a:r>
            <a:endParaRPr lang="pt-PT" sz="54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pt-PT" sz="54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CONCENTRAÇÃO </a:t>
            </a:r>
            <a:endParaRPr kumimoji="0" lang="pt-PT" sz="54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3800" b="1" dirty="0" smtClean="0">
                <a:solidFill>
                  <a:srgbClr val="00B050"/>
                </a:solidFill>
                <a:latin typeface="Comic Sans MS" pitchFamily="66" charset="0"/>
              </a:rPr>
              <a:t>HORA DE APRENDER E DE TRABALHAR!</a:t>
            </a:r>
            <a:endParaRPr kumimoji="0" lang="pt-PT" sz="3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Katia\Desktop\fotosguiao\IMG_20140327_0107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876"/>
            <a:ext cx="4572032" cy="3000396"/>
          </a:xfrm>
          <a:prstGeom prst="rect">
            <a:avLst/>
          </a:prstGeom>
          <a:noFill/>
        </p:spPr>
      </p:pic>
      <p:sp>
        <p:nvSpPr>
          <p:cNvPr id="6" name="Chamada em forma de nuvem 5"/>
          <p:cNvSpPr/>
          <p:nvPr/>
        </p:nvSpPr>
        <p:spPr>
          <a:xfrm>
            <a:off x="467544" y="188640"/>
            <a:ext cx="3567340" cy="3071834"/>
          </a:xfrm>
          <a:prstGeom prst="cloudCallout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 smtClean="0">
                <a:solidFill>
                  <a:srgbClr val="00B050"/>
                </a:solidFill>
                <a:latin typeface="Comic Sans MS" pitchFamily="66" charset="0"/>
              </a:rPr>
              <a:t>Na rua contamos pedrinhas, e brincamos a jogos tradicionais </a:t>
            </a:r>
            <a:endParaRPr lang="pt-PT" sz="28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8" name="Chamada em forma de nuvem 7"/>
          <p:cNvSpPr/>
          <p:nvPr/>
        </p:nvSpPr>
        <p:spPr>
          <a:xfrm>
            <a:off x="5214942" y="500042"/>
            <a:ext cx="3286148" cy="3071834"/>
          </a:xfrm>
          <a:prstGeom prst="cloudCallout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 smtClean="0">
                <a:solidFill>
                  <a:schemeClr val="tx1"/>
                </a:solidFill>
                <a:latin typeface="Comic Sans MS" pitchFamily="66" charset="0"/>
              </a:rPr>
              <a:t>A minha bisavó não foi à escola!</a:t>
            </a:r>
          </a:p>
          <a:p>
            <a:pPr algn="ctr"/>
            <a:r>
              <a:rPr lang="pt-PT" sz="2400" b="1" dirty="0" smtClean="0">
                <a:solidFill>
                  <a:schemeClr val="tx1"/>
                </a:solidFill>
                <a:latin typeface="Comic Sans MS" pitchFamily="66" charset="0"/>
              </a:rPr>
              <a:t>Trabalhou no campo e aprendeu a  contar as batatas do terreno.</a:t>
            </a:r>
            <a:endParaRPr lang="pt-PT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6386" name="Picture 2" descr="https://encrypted-tbn0.gstatic.com/images?q=tbn:ANd9GcQEGxn74oZl1rJJSmXhqVwXRuOC8r_lotJyJzs829cmd8il4yZ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5072066" y="4000504"/>
            <a:ext cx="3500462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285992"/>
            <a:ext cx="5184576" cy="4053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hamada em forma de nuvem 6"/>
          <p:cNvSpPr/>
          <p:nvPr/>
        </p:nvSpPr>
        <p:spPr>
          <a:xfrm>
            <a:off x="571472" y="1071546"/>
            <a:ext cx="3571900" cy="3286148"/>
          </a:xfrm>
          <a:prstGeom prst="cloudCallout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 smtClean="0">
                <a:solidFill>
                  <a:srgbClr val="00B050"/>
                </a:solidFill>
                <a:latin typeface="Comic Sans MS" pitchFamily="66" charset="0"/>
              </a:rPr>
              <a:t>Na sala de aula aprendemos os números primos!</a:t>
            </a:r>
          </a:p>
          <a:p>
            <a:pPr algn="ctr"/>
            <a:endParaRPr lang="pt-PT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5429256" y="2357430"/>
            <a:ext cx="35283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0070C0"/>
                </a:solidFill>
                <a:latin typeface="Comic Sans MS" pitchFamily="66" charset="0"/>
              </a:rPr>
              <a:t>Hoje rapazes e raparigas vão a escola e aprendemos Língua Portuguesa; matemática, inglês; expressões plásticas e atividade física. Somos sortudos , pois temos muito conhecimento à nossa espera.</a:t>
            </a:r>
            <a:endParaRPr lang="pt-PT" sz="2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78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1371600" y="571500"/>
            <a:ext cx="7772400" cy="1214438"/>
          </a:xfrm>
        </p:spPr>
        <p:txBody>
          <a:bodyPr>
            <a:normAutofit/>
          </a:bodyPr>
          <a:lstStyle/>
          <a:p>
            <a:r>
              <a:rPr lang="pt-PT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b="1" dirty="0" smtClean="0">
                <a:latin typeface="Arabic Typesetting" pitchFamily="66" charset="-78"/>
                <a:cs typeface="Arabic Typesetting" pitchFamily="66" charset="-78"/>
              </a:rPr>
            </a:br>
            <a:endParaRPr lang="pt-PT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4294967295"/>
          </p:nvPr>
        </p:nvSpPr>
        <p:spPr>
          <a:xfrm>
            <a:off x="107504" y="2420888"/>
            <a:ext cx="8215370" cy="4000506"/>
          </a:xfrm>
          <a:prstGeom prst="cloud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pt-PT" sz="6000" b="1" dirty="0" smtClean="0">
                <a:solidFill>
                  <a:srgbClr val="00B050"/>
                </a:solidFill>
                <a:latin typeface="Comic Sans MS" pitchFamily="66" charset="0"/>
              </a:rPr>
              <a:t>LIÇÃO 4: </a:t>
            </a:r>
            <a:r>
              <a:rPr lang="pt-PT" sz="3600" b="1" dirty="0" smtClean="0">
                <a:solidFill>
                  <a:srgbClr val="00B050"/>
                </a:solidFill>
                <a:latin typeface="Comic Sans MS" pitchFamily="66" charset="0"/>
              </a:rPr>
              <a:t>CUIDADO COM COMPORTAMENTO!</a:t>
            </a:r>
            <a:endParaRPr lang="pt-PT" sz="60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7" name="Picture 2" descr="https://encrypted-tbn0.gstatic.com/images?q=tbn:ANd9GcRivbIist4m8zZhmYnrHBnX1aJvPpLBdlMV2g9XtBBOJh9-usT7c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143116"/>
          </a:xfrm>
          <a:prstGeom prst="rect">
            <a:avLst/>
          </a:prstGeom>
          <a:noFill/>
        </p:spPr>
      </p:pic>
      <p:sp>
        <p:nvSpPr>
          <p:cNvPr id="3" name="CaixaDeTexto 2"/>
          <p:cNvSpPr txBox="1"/>
          <p:nvPr/>
        </p:nvSpPr>
        <p:spPr>
          <a:xfrm>
            <a:off x="1785918" y="2500306"/>
            <a:ext cx="5929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0070C0"/>
                </a:solidFill>
                <a:latin typeface="Comic Sans MS" pitchFamily="66" charset="0"/>
              </a:rPr>
              <a:t>O comportamento transformou-se!</a:t>
            </a:r>
          </a:p>
          <a:p>
            <a:r>
              <a:rPr lang="pt-PT" sz="2400" b="1" dirty="0" smtClean="0">
                <a:solidFill>
                  <a:srgbClr val="0070C0"/>
                </a:solidFill>
                <a:latin typeface="Comic Sans MS" pitchFamily="66" charset="0"/>
              </a:rPr>
              <a:t>Os castigos também .</a:t>
            </a:r>
            <a:endParaRPr lang="pt-PT" sz="2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mada em forma de nuvem 5"/>
          <p:cNvSpPr/>
          <p:nvPr/>
        </p:nvSpPr>
        <p:spPr>
          <a:xfrm>
            <a:off x="428596" y="142852"/>
            <a:ext cx="8215370" cy="3071834"/>
          </a:xfrm>
          <a:prstGeom prst="cloudCallout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 smtClean="0">
                <a:solidFill>
                  <a:srgbClr val="0070C0"/>
                </a:solidFill>
                <a:latin typeface="Comic Sans MS" pitchFamily="66" charset="0"/>
              </a:rPr>
              <a:t>O bisavô recordou</a:t>
            </a:r>
            <a:r>
              <a:rPr lang="pt-PT" sz="2400" b="1" dirty="0" smtClean="0">
                <a:solidFill>
                  <a:schemeClr val="tx1"/>
                </a:solidFill>
                <a:latin typeface="Comic Sans MS" pitchFamily="66" charset="0"/>
              </a:rPr>
              <a:t> :Já estou habituado! Quando me porto mal a professora coloca-me orelhas de burro e tenho de ficar virado para a janela da Rua 25 de Abril.</a:t>
            </a:r>
            <a:endParaRPr lang="pt-PT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580006"/>
            <a:ext cx="3816424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1371600" y="571500"/>
            <a:ext cx="7772400" cy="1214438"/>
          </a:xfrm>
        </p:spPr>
        <p:txBody>
          <a:bodyPr>
            <a:normAutofit/>
          </a:bodyPr>
          <a:lstStyle/>
          <a:p>
            <a:r>
              <a:rPr lang="pt-PT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b="1" dirty="0" smtClean="0">
                <a:latin typeface="Arabic Typesetting" pitchFamily="66" charset="-78"/>
                <a:cs typeface="Arabic Typesetting" pitchFamily="66" charset="-78"/>
              </a:rPr>
            </a:br>
            <a:endParaRPr lang="pt-PT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4294967295"/>
          </p:nvPr>
        </p:nvSpPr>
        <p:spPr>
          <a:xfrm>
            <a:off x="428596" y="2428868"/>
            <a:ext cx="8215370" cy="4000506"/>
          </a:xfrm>
          <a:prstGeom prst="cloud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pt-PT" sz="6000" b="1" dirty="0" smtClean="0">
                <a:solidFill>
                  <a:srgbClr val="00B050"/>
                </a:solidFill>
                <a:latin typeface="Comic Sans MS" pitchFamily="66" charset="0"/>
              </a:rPr>
              <a:t>LIÇÃO 5: </a:t>
            </a:r>
            <a:r>
              <a:rPr lang="pt-PT" sz="4400" b="1" dirty="0" smtClean="0">
                <a:solidFill>
                  <a:srgbClr val="00B050"/>
                </a:solidFill>
                <a:latin typeface="Comic Sans MS" pitchFamily="66" charset="0"/>
              </a:rPr>
              <a:t>Receio de regressar a casa!</a:t>
            </a:r>
            <a:endParaRPr lang="pt-PT" sz="60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7" name="Picture 2" descr="https://encrypted-tbn0.gstatic.com/images?q=tbn:ANd9GcRivbIist4m8zZhmYnrHBnX1aJvPpLBdlMV2g9XtBBOJh9-usT7c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1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201028" cy="714379"/>
          </a:xfrm>
        </p:spPr>
        <p:txBody>
          <a:bodyPr>
            <a:noAutofit/>
          </a:bodyPr>
          <a:lstStyle/>
          <a:p>
            <a:r>
              <a:rPr lang="pt-PT" sz="3600" b="1" dirty="0" smtClean="0">
                <a:solidFill>
                  <a:srgbClr val="00B050"/>
                </a:solidFill>
                <a:latin typeface="Elephant" pitchFamily="18" charset="0"/>
                <a:cs typeface="Arabic Typesetting" pitchFamily="66" charset="-78"/>
              </a:rPr>
              <a:t>PROJETO RUAS DA LEZÍRIA</a:t>
            </a:r>
            <a:endParaRPr lang="pt-PT" sz="3600" dirty="0">
              <a:solidFill>
                <a:srgbClr val="00B050"/>
              </a:solidFill>
              <a:latin typeface="Elephant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720" y="1071546"/>
            <a:ext cx="8501122" cy="5572164"/>
          </a:xfrm>
        </p:spPr>
        <p:txBody>
          <a:bodyPr/>
          <a:lstStyle/>
          <a:p>
            <a:pPr algn="ctr"/>
            <a:r>
              <a:rPr lang="pt-PT" sz="44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RUA 25 DE ABRIL</a:t>
            </a:r>
          </a:p>
          <a:p>
            <a:pPr algn="ctr"/>
            <a:r>
              <a:rPr lang="pt-PT" sz="44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EB1 VALE DA PEDRA</a:t>
            </a:r>
          </a:p>
          <a:p>
            <a:endParaRPr lang="pt-PT" dirty="0"/>
          </a:p>
        </p:txBody>
      </p:sp>
      <p:pic>
        <p:nvPicPr>
          <p:cNvPr id="5" name="Picture 7" descr="C:\Users\Katia\Desktop\sem nom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907950"/>
            <a:ext cx="2847830" cy="3164256"/>
          </a:xfrm>
          <a:prstGeom prst="rect">
            <a:avLst/>
          </a:prstGeom>
          <a:noFill/>
        </p:spPr>
      </p:pic>
      <p:sp>
        <p:nvSpPr>
          <p:cNvPr id="4" name="CaixaDeTexto 3"/>
          <p:cNvSpPr txBox="1"/>
          <p:nvPr/>
        </p:nvSpPr>
        <p:spPr>
          <a:xfrm>
            <a:off x="3419872" y="3357562"/>
            <a:ext cx="51845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b="1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r>
              <a:rPr lang="pt-PT" b="1" dirty="0" smtClean="0">
                <a:solidFill>
                  <a:srgbClr val="92D050"/>
                </a:solidFill>
                <a:latin typeface="Comic Sans MS" pitchFamily="66" charset="0"/>
              </a:rPr>
              <a:t>Desde a década de 60 a rua 25 de Abril tem </a:t>
            </a:r>
            <a:r>
              <a:rPr lang="pt-PT" b="1" dirty="0"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pt-PT" b="1" dirty="0" smtClean="0">
                <a:solidFill>
                  <a:srgbClr val="92D050"/>
                </a:solidFill>
                <a:latin typeface="Comic Sans MS" pitchFamily="66" charset="0"/>
              </a:rPr>
              <a:t>evoluído bastante, sobretudo no que concerne à construção de edifícios, daí o grupo se denominar: “Os Alicerces”.</a:t>
            </a:r>
          </a:p>
          <a:p>
            <a:endParaRPr lang="pt-PT" b="1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r>
              <a:rPr lang="pt-PT" b="1" i="1" dirty="0" smtClean="0">
                <a:solidFill>
                  <a:srgbClr val="92D050"/>
                </a:solidFill>
                <a:latin typeface="Comic Sans MS" pitchFamily="66" charset="0"/>
              </a:rPr>
              <a:t>“Os Alicerces” </a:t>
            </a:r>
            <a:r>
              <a:rPr lang="pt-PT" b="1" dirty="0" smtClean="0">
                <a:solidFill>
                  <a:srgbClr val="92D050"/>
                </a:solidFill>
                <a:latin typeface="Comic Sans MS" pitchFamily="66" charset="0"/>
              </a:rPr>
              <a:t>são a turma do 2º k, em conjunto com a professora Cátia Bento, de Inglês, e colaboração da professora titular Vera Luís.</a:t>
            </a:r>
            <a:endParaRPr lang="pt-PT" b="1" i="1" dirty="0" smtClean="0">
              <a:solidFill>
                <a:srgbClr val="92D05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271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uvem 7"/>
          <p:cNvSpPr/>
          <p:nvPr/>
        </p:nvSpPr>
        <p:spPr>
          <a:xfrm>
            <a:off x="357158" y="1214422"/>
            <a:ext cx="4143404" cy="4214842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b="1" dirty="0" smtClean="0">
                <a:solidFill>
                  <a:srgbClr val="0070C0"/>
                </a:solidFill>
                <a:latin typeface="Comic Sans MS" pitchFamily="66" charset="0"/>
              </a:rPr>
              <a:t>Os moradores da rua recordam-se de algumas crianças terem de atravessar a Rua 25 de Abril a pé, com as orelhas de burro colocadas , enquanto os outros se riam.</a:t>
            </a:r>
            <a:endParaRPr lang="pt-PT" sz="2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5769" y="2924944"/>
            <a:ext cx="371477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5214942" y="1142984"/>
            <a:ext cx="3214710" cy="242889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5" name="Picture 4" descr="C:\Users\Katia\Desktop\fotosguiao\IMG_20140327_0106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57562"/>
            <a:ext cx="4500594" cy="3143272"/>
          </a:xfrm>
          <a:prstGeom prst="rect">
            <a:avLst/>
          </a:prstGeom>
          <a:noFill/>
        </p:spPr>
      </p:pic>
      <p:sp>
        <p:nvSpPr>
          <p:cNvPr id="7" name="Chamada em forma de nuvem 6"/>
          <p:cNvSpPr/>
          <p:nvPr/>
        </p:nvSpPr>
        <p:spPr>
          <a:xfrm>
            <a:off x="357158" y="928670"/>
            <a:ext cx="4643470" cy="3071834"/>
          </a:xfrm>
          <a:prstGeom prst="cloudCallout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b="1" dirty="0" smtClean="0">
                <a:solidFill>
                  <a:schemeClr val="tx1"/>
                </a:solidFill>
                <a:latin typeface="Comic Sans MS" pitchFamily="66" charset="0"/>
              </a:rPr>
              <a:t>Olhem meninas, lá vem o vosso irmão! Outra vez com as orelhas de burro? Vou obrigá-lo a dormir com elas.</a:t>
            </a:r>
            <a:endParaRPr lang="pt-PT" sz="20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8193" name="Picture 1" descr="C:\Users\Katia\Desktop\fotosguiao\IMG_20140326_1719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3429000"/>
            <a:ext cx="3286148" cy="3143248"/>
          </a:xfrm>
          <a:prstGeom prst="rect">
            <a:avLst/>
          </a:prstGeom>
          <a:noFill/>
        </p:spPr>
      </p:pic>
      <p:sp>
        <p:nvSpPr>
          <p:cNvPr id="8" name="CaixaDeTexto 7"/>
          <p:cNvSpPr txBox="1"/>
          <p:nvPr/>
        </p:nvSpPr>
        <p:spPr>
          <a:xfrm>
            <a:off x="5643570" y="1428736"/>
            <a:ext cx="27860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FFFF00"/>
                </a:solidFill>
                <a:latin typeface="Comic Sans MS" pitchFamily="66" charset="0"/>
              </a:rPr>
              <a:t>Hoje não levo orelhas de burro, mas vou ficar uma semana sem jogar </a:t>
            </a:r>
            <a:r>
              <a:rPr lang="pt-PT" sz="2000" b="1" dirty="0" err="1" smtClean="0">
                <a:solidFill>
                  <a:srgbClr val="FFFF00"/>
                </a:solidFill>
                <a:latin typeface="Comic Sans MS" pitchFamily="66" charset="0"/>
              </a:rPr>
              <a:t>play</a:t>
            </a:r>
            <a:r>
              <a:rPr lang="pt-PT" sz="20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pt-PT" sz="2000" b="1" dirty="0" err="1" smtClean="0">
                <a:solidFill>
                  <a:srgbClr val="FFFF00"/>
                </a:solidFill>
                <a:latin typeface="Comic Sans MS" pitchFamily="66" charset="0"/>
              </a:rPr>
              <a:t>station</a:t>
            </a:r>
            <a:r>
              <a:rPr lang="pt-PT" sz="2000" b="1" dirty="0" smtClean="0">
                <a:solidFill>
                  <a:srgbClr val="FFFF00"/>
                </a:solidFill>
                <a:latin typeface="Comic Sans MS" pitchFamily="66" charset="0"/>
              </a:rPr>
              <a:t>! Que aborrecido!</a:t>
            </a:r>
            <a:endParaRPr lang="pt-PT" sz="2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14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1371600" y="571500"/>
            <a:ext cx="7772400" cy="1214438"/>
          </a:xfrm>
        </p:spPr>
        <p:txBody>
          <a:bodyPr>
            <a:normAutofit/>
          </a:bodyPr>
          <a:lstStyle/>
          <a:p>
            <a:r>
              <a:rPr lang="pt-PT" b="1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pt-PT" b="1" dirty="0" smtClean="0">
                <a:latin typeface="Arabic Typesetting" pitchFamily="66" charset="-78"/>
                <a:cs typeface="Arabic Typesetting" pitchFamily="66" charset="-78"/>
              </a:rPr>
            </a:br>
            <a:endParaRPr lang="pt-PT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8" name="Subtítulo 7"/>
          <p:cNvSpPr>
            <a:spLocks noGrp="1"/>
          </p:cNvSpPr>
          <p:nvPr>
            <p:ph type="subTitle" idx="4294967295"/>
          </p:nvPr>
        </p:nvSpPr>
        <p:spPr>
          <a:xfrm>
            <a:off x="428596" y="2428868"/>
            <a:ext cx="8215370" cy="4000506"/>
          </a:xfrm>
          <a:prstGeom prst="cloud">
            <a:avLst/>
          </a:prstGeom>
          <a:solidFill>
            <a:srgbClr val="FFFF00"/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pt-PT" sz="6000" b="1" dirty="0" smtClean="0">
                <a:solidFill>
                  <a:srgbClr val="00B050"/>
                </a:solidFill>
                <a:latin typeface="Comic Sans MS" pitchFamily="66" charset="0"/>
              </a:rPr>
              <a:t>LIÇÃO 6: </a:t>
            </a:r>
            <a:r>
              <a:rPr lang="pt-PT" sz="3600" b="1" dirty="0" smtClean="0">
                <a:solidFill>
                  <a:srgbClr val="00B050"/>
                </a:solidFill>
                <a:latin typeface="Comic Sans MS" pitchFamily="66" charset="0"/>
              </a:rPr>
              <a:t>Alegria e frutinha no regresso a casa!</a:t>
            </a:r>
            <a:endParaRPr lang="pt-PT" sz="60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7" name="Picture 2" descr="https://encrypted-tbn0.gstatic.com/images?q=tbn:ANd9GcRivbIist4m8zZhmYnrHBnX1aJvPpLBdlMV2g9XtBBOJh9-usT7c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1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mada em forma de nuvem 6"/>
          <p:cNvSpPr/>
          <p:nvPr/>
        </p:nvSpPr>
        <p:spPr>
          <a:xfrm>
            <a:off x="0" y="0"/>
            <a:ext cx="9001156" cy="3429000"/>
          </a:xfrm>
          <a:prstGeom prst="cloudCallout">
            <a:avLst>
              <a:gd name="adj1" fmla="val -30256"/>
              <a:gd name="adj2" fmla="val 100895"/>
            </a:avLst>
          </a:prstGeom>
          <a:solidFill>
            <a:srgbClr val="FFFF00"/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pt-PT" b="1" dirty="0" smtClean="0">
                <a:solidFill>
                  <a:srgbClr val="00B050"/>
                </a:solidFill>
                <a:latin typeface="Comic Sans MS" pitchFamily="66" charset="0"/>
              </a:rPr>
              <a:t>Os alunos que se portam bem vão todos em conjunto até casa, cantam e apanham morangos e amoras silvestres!</a:t>
            </a:r>
          </a:p>
          <a:p>
            <a:pPr algn="ctr"/>
            <a:r>
              <a:rPr lang="pt-PT" b="1" dirty="0" smtClean="0">
                <a:solidFill>
                  <a:srgbClr val="00B050"/>
                </a:solidFill>
                <a:latin typeface="Comic Sans MS" pitchFamily="66" charset="0"/>
              </a:rPr>
              <a:t>É bom morar em Vale da Pedra! Cheira a campo e alegria </a:t>
            </a:r>
          </a:p>
          <a:p>
            <a:pPr algn="ctr"/>
            <a:r>
              <a:rPr lang="pt-PT" b="1" dirty="0" smtClean="0">
                <a:solidFill>
                  <a:srgbClr val="00B050"/>
                </a:solidFill>
                <a:latin typeface="Comic Sans MS" pitchFamily="66" charset="0"/>
              </a:rPr>
              <a:t>É bom conhecer a rua 25 de Abril!</a:t>
            </a:r>
            <a:endParaRPr lang="pt-PT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ctr"/>
            <a:endParaRPr lang="pt-PT" sz="20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pt-PT" sz="2000" b="1" dirty="0" smtClean="0">
                <a:solidFill>
                  <a:srgbClr val="00B050"/>
                </a:solidFill>
                <a:latin typeface="Comic Sans MS" pitchFamily="66" charset="0"/>
              </a:rPr>
              <a:t>Os alunos são muito queridos, daqui a uns anos estarão a contar mais histórias da sua Rua,  que com o passar dos anos, irá certamente evoluir!</a:t>
            </a:r>
          </a:p>
          <a:p>
            <a:pPr algn="ctr"/>
            <a:r>
              <a:rPr lang="pt-PT" sz="20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endParaRPr lang="pt-PT" sz="20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571876"/>
            <a:ext cx="6072230" cy="2947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data:image/jpeg;base64,/9j/4AAQSkZJRgABAQAAAQABAAD/2wCEAAkGBhQSERQSExAVFRUWGBwYFxcYFxkaGRgfGBUWGBYVFRYcHCYgHR0jGhoYHzAgIycpLC0sGCAyNTEqNSctLikBCQoKDgwOGg8PGjQkHiU0NCkvKiwuNDEsLioqMywtMSwvKi81LzU1LDUsNC0uNSksLCwsLCw1KiwqLC0sLCoxL//AABEIAOYA2wMBIgACEQEDEQH/xAAcAAABBQEBAQAAAAAAAAAAAAAAAwQFBgcCAQj/xABMEAACAQIEAwQECQkGBQMFAAABAhEAAwQSITEFQVEGEyJhMnGBkQcjQlJicpKhsRQWVHOCssHC0xUzNDVDoiRTg9Hwo7PSF0Rjk5T/xAAbAQEAAgMBAQAAAAAAAAAAAAAAAQQCAwUGB//EADERAAIBAgMFBgUFAQAAAAAAAAABAgMRBCExBRJRcZETIkFhoeEUMjOx8BU0gcHR8f/aAAwDAQACEQMRAD8A3GiiigCiiigCimeN4qltM+r+LJCQfETGUmYGvUiorEccZ1Crmtvnh1XxELBhg+WBMqZ+sBqJoCw0VDdnsfm7y0WJa2ZEmTleSskmZBDDXkB1qZoAoopqnE7RfuxeQvr4QwLab6TOlAOq4u+ifUfwpgnaGybvdBmLZinoPlzLmkZoj5JFJXu0iLdNru7mjqhbwZQXKAHVpjxjlQFA4Ri/yeVSLbG2LdwNZeRoDqBlgiefWpbhV1LeYWmCZreRviHMxMHw5ddT1pt8JF5Cbwt2gLtuy7lwqlmY2x3e2pgTv5dKYdlbKHC4dr2UXHQFi+VSSfIxrQE/cxaWp7oqk2+7b4h9eh0y677zvS/Yi2vfXGRIUW1XMEKgkOwImBJEeyqu9lv7Vu2ck2Rg+8Rcoy94HX5UbnaJ2JrQsLxe0tiy1u0QtweC2mQRoWOmYLyPPc0BMUVH/wBtILQulXALFMsS0hmUiFJ5qdjXdvjFoo1zPlVTlYuCsE5YBzAfOX30A9opHDYxLglHVwOasD7NKWoAorl3ABJMAak9I51R8F2lutfFzvSLVx9VYZlVIMHQSpgDUGMza6bAXqiovC8fR3yhWysxVHEFXidRBkAwxBiCBM1JhqA9ooooAooooAooooAplxnBm7YuW1YhiNIJGo1AJHIxB8iae0UBmn5ctpQpW4FYhhbMohIgTESxEAEKG9EaUr/ar3xAYBZjQwBG4hTmJ9bL5rV343w/vrDoPSIlfrKQy/eB7KzHgFi3Zu32F5BbvMLgtnTI5WLnimNTGnlQFw7O8ZtWF/Jm+LYBrmdyq22JbkZ0JnaPktvFNuH9tLubPdQMrJoiALlbQiSzSRBM+oaa1zxHhZuWs6AG4uqc56r7Rt5gedVFsaYZibjgajKO7UiATuQx1nmdqAnMPxO5ZYXTeh4IJuuzgg8vEw10B0002pGzj1nMruWDs2a2raF8xMECAIc6TsRUO9w2gzDukO4EZm2EgMSJmCdjvSly6Tny3LzORPhBUHkDMKI0A3qCSYS9mkCzcaGklmUGT4pnMTzrxcYBmQpYWIJD3RBkTJGTXb7qjL2GDZlFiGIBzXHB3JAMy50y0q15TnTNhrYK75gfSLD6O0ffQgdWboBu3ALcLAHd+icqzAMblnioux2lT8oeydWU5WcPZEt8oEXNcqnQAdOpqUtt8WjEjxubhjaBnujTp4Vqr9kcLiCxf48ZiWkWsdl1MxNvEov+2KEmk4PEwMnKCQOQynK6j6MlWHk4HKmnDsQFUAfkoZZQywR/CSvi0JkwD7a5x97LeB6lD09NHttp60Q02tYqLjg3LIALELc0JFwWyWBzbZkYbczUkD2zcLxdGGtknUFXBOsiZKLuOc86RXFyM3d3wC2YgGVJUwCUVz80cuQpnlD5LvcYcjKSQrCfEFP/AC9xB586bG7GUrbvW0ykwryNcpXwhzsM3yaAkDxRctxBeCrcIzh0Kk5YUqGbL80g77mnmB4y9lLoUM2YDuznzKhg65WOgkz4d42quDiWXKq3oUgt8akbkEawm8k0grhT/dglszZ7TZT6QO2nzgPSO1CS88N7XQt38odJQAoB4XeZkBS0EzlEiBryiagjws3Lr37DG2LjZwjaTPMwConeCp0jUVGcKRrxCszFRq6ssEanKmYQDI3OugOutW3vltqZuIjEHLmjeNDlkEielCCPbi3dgd5KspIDoQCCNGEElW8wGY9VFP8AstZzXi6FgijxbjOz6jOCBLASxkT4lpp2B4EtpAneLdKZrl64NRcvXiczH1LIg8mWrxQBRRRQBRRRQBRRRQBRRRQHNy2GBUiQRBHUHcVQO1fA/wAnnuCyykqS5OXIYf07ioBBUy5gQxg7VoNRPaZVFguzZe7IaZA6qwWflZS0DrFAULs72n1FpwFukFlCyLV8Dc2s6oSw+eqhG69GvHcHN0OnitXQTGYqobczAnXxGD9LaKRxeAt5zcLEeKQczW1LD0XuOSb99huM7KvRa6d/D4yzAnN4z3ST1C+kddYg1BIywygEHOls6qVRRm0aDvJMEH5POnmGwjOASl9miDqU9ekoN9dq6XE5BpCDoqLbB9tzU+xa7RWf/TLfW7x/uc2091AcjAAJldLCsVgl3E7QT6JJ113p4uqFBcSCpU5LVx9xBIymKTRWXmlv9q1b+4I5++nVvC3H+WzfV/KH/cKihB5+SMyqoa5CqVEYdhoVy/KfeKTwPZDD29UwAB6/k1kn1+NyafLwVz8i4f8Ao3v57lL2+AtztP8A/wA6fxNAJ4vhlx2DFrwIy72FPovnHov1ryxgSjm53jSVykNhbwEBp3VjTv8Ascj5Lj/oP/I4obCMNc7r60xafebhFARuJsIz5icK3hIhjkOpBJhkPQU1fhbEmLLhCoA7q5K/KzGFcciBtyqVuXH2GIU+Xfifs3LTH76a3cIw1NkHz7tCfY1p1b/bQEHiFYZkN1kEAAXFA3BmJCk8ufKmZsEzltrMhAyEoTOXYc9+ZOoqwPiyNMzL9HPM/sX1U+403YKGByqrbjLNljPRGlG99CRw2LTC2oLgRGdzE5miFWdC50AB2ETyltwPil65dc5cqAQUGdbsn0O+JK3VuE6DMpRp8LTu3xOCW4Qtx7kgkrqEeWnNKMDavAgwVIiOlWPsfg07xLYI+LlsoDKAFjKEtMT3cscxW2xSbYIAmKEFu4VwgWROZmcqoZmYmcs7Tykk+2pCiipAUUUUAUUUUAUUUUAUUUUAVGcf4KMTbC5yjKcyMIIBylfEDuNfXUnXhFAZBi8E1u4RnRiB4ritIB1lTeZdI6Isa7in3DezN254ltsZ+VrbX23GJuN7CRUPxnGXMLjby2bhUW3ypKo2QZVICl0MRO+/nXn58479Lf7Fr+nVZ4iCdmdensivUgppqzz19i+YDsHl1a4qdRbUT7bjzP2al7HZTDruhc/TYsD+zOX7qyz8+cd+lv8AYtf06D26xv6Y/wBm1/Tp8TAzexcQs2119jZMPgbdv0LaJ9VQPwFL1in58479Lf7Fr+nR+fOO/S3+xa/p0+KgP0XEcV19ja6KxT8+cd+lv9i1/To/PnHfpb/Ytf06fFQH6JiOK6+xtdFYp+fOO/S3+xa/p0fnzjv0t/sWv6dPioD9ExHFdfY2i5aDCGAI6ESPcaZXez9g/wCkFPVJQ+9CKyT8+cd+lv8AYtf06Pz5x36Y/wBi15x/p+R91PiYeZD2LiFq119jTcT2VBBCXmA+a4Dr/Bj7WqAx3ZG4oMWgRz7lgJ8zZbw/vVUfz5x36W/2LX9Oj8+cd+lv9i1/TqPiYE/omI4rr7Dy9hWWVGsb2ysH22XiPYU9VWfsj2dzMt9roKoQVRGLQ0ahiyhlAkDL/DeiYztRirwy3MQXHKUtSPNT3cj2GtP7AWAMFaual7gzOx3JBKj3AVsp1YzdkVMVgKuFipTtnwLJRRRW4oBRRRQBRRRQBRRRQBRRRQBRUebfeXHViwCZQoVmXdZzkqQTrI8stdrdNplV2zKxhWMSDyRusxofYdYJAx3th/j8T+s/kSoepftkf+OxX6z+RKgMRaZoysVPIHY+0f8AnlXLlBym+Z7mjXjSw9O+u6srq+nmL6eKWIgZuUAAGSeZ5aDXpO1e2LgDAh/DyY9Cvq0Opg6agV5hyoMG4ZgTl1MTIBOZQdRykb660+t9zkPxdxsm7lltgCJCkDMTseU67gbWIxWSsro49etJudRyfZyy5N87Lo+Q0tKbmqWWzDNnCgtzEEZZ09KPxNNsKpVQD9/4eupo3cTlVVtXbaggBbauurjMsx4mYjXWTXd/GMyJiVy98GNpydASRmS6wHMrnU/VnesG4VG0nwMqFWdCnGa7yV0lfO74rhllYiAw617TviOIU5VUqVABkaa5QI2A0g7DmZMmmlV6kN12R3cJXdempyVnwPCaA1eM0bRI1HrBkaeynFoG5cS2GGV8uYwQykTJmBICyNZOpk1nTpKaeeZVxeNnQmko3j4vhbX0zG2CwVxsxCOy5gSQrMIETJA6Dr7qdveVrWkJDyq6EsJIzA8tWaZ5BByFOlxF+6wawLgAbJaVJhdCyrppOUSeus06sutxzcvYNmJAfwsbRdWLQxWMp2iQVk7zvW+M4yvGOpxqz7OVOVV/LnZO7Wd7O9lfPX0I7D2LREl3lVBuKuUxMxHXpCzBBkima7U/vYm0wOR8QoYaghCCPMKy6AcoEVG38KSQQ/hMEFQZkgeEgjQ/9+e9Y1IKS7vgXMLXqUZPtW23om9Fm288hSto7Bf5fh/qH99qxcqQYIg9DH8Ca2DsbisvD8Kogu6kKsxMMxJPkBv7BuRU4ZNSaZjtmpGpRhKLurlnophcwUKXa6+YCc2YhRAnRAcsDoQfMmnWEulkRmEEqCR0JAJFXjzArRRRQBRRRQBRRRQBTO7jGLm3bCllALFiYXNOXQDU6HTTlrS+IxAQSdzoAN2PQD/zqdKZpgXBa6CouPGYGSpAEKnXT53UnTWABy+Gv5xcz2hAhvCwBG4nxcjqD5nrTW9mvlUzo4V1abatlGVgZNwkgkR6I1mJgTXVzHh7gFxPi0DB4ZXQNKZc8GQAM3pKAN+VTQFAYd20WcdiefxsxMbInkfXsdqg7lgMc0ENEbmBE5co5bnYAaCKn+2H+PxP6z+RKh65sqsouUUeypYGlWp0qkr3SXj5HjAakKuZ/D8qFC5o0zQIlIge6DS2EuqrEsmcGAV2DDNLKTyBgCROk0lRWM6zk7mynsylCnKnnZu/TRFiF893nIb0O8zZLkDMP8T6WrofilPQAz0YYYd6mJhVtjwXcs+FQr5CAdzpc6ST66a2WZ07lUQjMHLEAMNgAXJ0QHXQbyTS2Byrd7rOHW4uRwkFx6LsoEwWlQB1zRvWuhRcbztkclxhht+Dl3/DkmnnzX5mcYJochWtsCpl5YEArsBlJHi0257xTbEBAT3cx0MmNdgSATA0kjlViucSGWWurmBLwDZPxvdatGs2haIVV3LaaVXLmWTlzZZOXNBaJ8OYjSYifOpWI347u7axt2bGVWvOrKT/ADidCMjBMpJjMHLDSTrERpoJB5iIG62AtSHYMDktMSOhZCgA6wWAP8d6f8CxgQFVfI85gztbCB/ELbmdSipmn6RBG4I84nix3cqzENCKXZYVGPesGygHObi5zoYV1G5gZrEOc1Hd0KT3qFWdPedm7O/Di/44HnB74yssFcgLNcQMWQeIvdBDABj4LWm4j1VzxLFgF7bWAjZYYADwEosWVBnKiNqCpkksefib4a2beW/bNu6oEywBWSsE5CdQCdOcjrpTGtPZSpVN5nQo4Wji6sqkX3fW4th7gEqVGVxlJ5gGdjIAkxJOgjWRIpPF5Xb0FyDwiM0ldYMkzIB0nXTWvKK3RrSjHdR0KmzaVSq6svFWt6X6HT3JjwxGxJJaNAB12A3LeUACtS7LYdhg8HeU+hbdfRLRmfmg1IMctQYO01ldbR2C/wAvw/1D++1WKE3ObbOTtTDQw9CEIaX/AKF27y8sLdsMs+KAxn6J8WnmOkinF7E3bSl37tlUEtlzKQAJJAMg6ctKT4tcVSrKhN0FTKgSEzjPmYkALlzekQNNNRp0mbELrlFphBCtmLjYgsPCByME+sVcPOkirAgEGQdRXtM8I/d5bTchCNyYAbHowG457jmA8oAooooAoopLEYkINZJOwAkk9AP/ACOdANr7hLwuPopTKGOynMSQTyzaa/QHlTtngT5TpJ9wGp9lMLHFi0lrJW3MZyykbwcwB0E6TqPZrSWKwQzrbtELmk3EjNby5SNbcwJbLtBOu9ANLdwuQS4kbMSsrGrBbgA2GptuokTyFS/C0ItCRAlsoPJS7FBHKEyiOUVFXbBRkV9MzosySrAEtlDHxekB4GmASASJqwUBiHbD/H4n9Z/IlQ9THbD/AB+J/WfyJUPXIqfOz6Bg/wBvT5L7BRRRWstB5jfr69D92lOLmPc3BcJGYEGY3Iy6tM5j4Rv0pvRWanJKyZXnhqVSe/ON3oTZxBxFtkVglwwCrXIV0WStq2pEQGJOpnkZFR13hd5dTZf1gSPes0hZVSwDkhZ8RAkx5D/z213iL8vmUZANFC6QBtJG55k9aziqe7droc6NGtQqOnh7brz7yeXlfx/okOH4FrZ7244t24II7yGuqRrbXJJg6e73NMdxNrsZuRJ6kzEZid4CqI0EKNKSv3VYBoi5s8DRujz15HrvSNRNRjK8OpnhsN2snWrq8tLWslb78xS7iCwUH5IyiNJAJIkTEyT7z1pOiisJScndnRpUYUY7sFZBRRRWJtCtn7B/5fh/qH99qxito7Bf5fh/qH99quYX5mef279OHMLtoy0wWDtoRmksxNtlT5bZAqgkwvdnoaf8IxRdTLFoO5IO/wBJVC+xZ9dI8ZjPbHNw6wBJYQGjLMHUDfTUzoTSL4R0yuzZVLAXIJL5SCBmunYZiphAoGsVfPKj3ibhlNpTNxvRA3XURcPQKdZ8tNYp/TFmW0Mtq1mY65VgT9J2P4mSfOvMFxXPAZGtsSRBgiRuoYaSOhieUjWgH9FFFAQK8RZoJuOuYAhUVIGa29yJYEkhUOukk7V4h8QJmS1kliZaGJYDMIGXMAIAA0PWnnC8IhtqxXUaA67I75D7ifYxp2mCQAAIIAC9dFMqNeh2oCPwGKAsi33TvlBttC+E5SUbUwDMHaaW4BbUWVCoFI8LDKFJKErLDqYn215+VC1cugyQQjhVBLFmDqQqjf8Au595NIpft3WDNbe3m0nOVJIIGW4FYEGSBrI1AnUCgHXEYfLaGrZ0Y/RCXFfM3T0dOp9sP6TsYdUEKoUeQ+89T50pQGIdsP8AH4n9Z/IlQ9THbD/H4n9Z/IlQ9cip87PoGD/b0+S+wUrhMMHeDcCToC05N9cxG3LWI05UlXNwwCRuAfwrGLszZWhvQaTt43XkOcdgXtXHtEAsm+TxAaSJIGntg+VetgD3feowe3OUtIlSdg67g+ex68qkMJhVYWEFloKEl/C2SVYlWfrmOkbn1VKPmxPxJFu2DGZ7aeJjbJjPJkKCNCRvoNK1QxNLvb2XDx4nn/1Gspxb5Pll4ceRU6Kth+D9j6N8ftIR94Y/hSb/AAd4kDR7TftMPxWojWhLRnWW0sM9ZW/hlXoqc/MvEj0lUftqT7ADHvIpdOygH945n6LCPUQU/iawniKcNWJbRoLR35FcoqSxvBCklGzgbzAI852P3VHMpBgiD/32PmPMVshUjNXiyxSxFOr8rz4eJ5RRRWZYCto7Bf5fh/qH99qxeto7Bf5fh/qH99quYX5mef279OHMkcYAt23dYeFVdC3zcxtnMei+CCeWnKaeGCOoP311UZi8JaTTIZY6W0YqG1EyuYLEkSTzI3JAN88qN+G3VQ3Slhoa4dUQAEKAgI2kaEyB8qm7uGzP8lzeMMDEIqKSymNnQHWDrTw8aAt3ItshRGy6eBiqkwjDQxG2m2kxT21gECBCoIC5NdyNJk+ZEnrQEW2JK6d5eWOXxbf6RuxmdSdlYak8utN8T2ra0xQoHIjxSVmQCPDrBgjnU5d4fbbNKzmmdTrmUKefzQB6p6mq9i8Jbe47OQGzMPYGIX7gKAfcO4iVS0oAjLaGvnaa47fZWB504XizEDwiSlsxr6V5iAPUoEmu/wCyCPQuAARlDIrQFnKAdDAkgSedNb2ENoDNEDuwrCQgFpiQHBzFfCWGaSOsRqA7wyr3t68dIi3J2CoMx/3O0/VHSo7Ej+9uZf8ATuXCp0gFUW2G5gsLRPURS2Huhri2swPxj3TBBDL6SHzGZl9qVKYjCBhGwJBeB6Uciemg9gjnQDexxELKXG9E5Q50B0BAY7BoI057jmA+VwRIMjqKjWwZDKT8p3dyNgvdlAs//r9ZUnlTLDMUyOFCsUss0KFnvHyPnA0Omo5gg8tKAzHth/j8T+s/kSoepntmsY/E/rB99u2f41DVyKnzs+gYP9vT5L7BXNwaGOnq++uqK1llq6sSdnjeTQISDA0OUhVzeEeHQmeW0nUSIvnC0VraMohSoIHkRIrMKvnYfiua2LTR4CFHUBpyT5fJnkQJ3mqFfDK14nncfg1QpqUM+P8ARZEwxVgyzqQHHKDpnHQjT1ga7CHd+7Ar17gXSRJ5erf8R76gMf2isKSpv256ZgfwrVJuMbJZnEjFyYtjMTUHib8mucdxm2Fzd4sHYgzMbwBvUdZ4hmIkeFvQaIB3IWCZmAfcdtJpqEpd5ouxjZDi9GVp2gz7taqYBypIjwCPOWYn3Ekeyp/jlwi1A2Zgp9UE/fAHtqHOLBti2w9HMwIEtmLNAP0SNNPI65TF/DXjHe1u/wAZfwz7Nqq9L29NfUQoooronograOwX+X4f6h/fasXFapwC4Rw7Dry7h7hGsGGGUN1XxEkc4HKQbmF1Z5/bv04cy1XseinLmzNyRdWPs/iYA5kVEvdLFrhIIAs3DE6L3jkgeQCZttTPkAtaw8PCrol5ZVQAMvcwpygAHxtmnlH0adYTh5TLr6IKfWT5IbzGmvr66XzyolZwivYbDPyXuz1iIR19YgzyII5Vz/arC2rZQSbRf9q3HeJ9+nqNLcQK2u6uaKEYKeQysMseqcp/ZFRyLnVUHiJS5KqdV75p8ZghIWRrJ10BigHmJ4owLKMuhZVPn3PeoSOmjA+yql2gYtiHYQAQpgsoOttTsTVuPCnMlntjNuBbndQpEsx+SANh99dN2essZdc7HdiYJ9ggbaaDlQElRRRQEe2HVcTbIRQSlySAAT4rW5p/TS9/iLf1Ln71mndAFMuJLORY1e4gnyRu8M+xSPbT2mePMG03JbgnyzI6D/cwHtoDKfhEwxTiFw/PVHH2cn4oardaJ8LHDf7jEAbTab2+JPvDj9oVndcuvG02e42XU7TDR8sunsFFFFaDpBSmHxb2mzo0MNj9/wCIB9gpOkMZiMiM2UtA2AkmpSuzXVUXB7+lszSO1d03lFq3cHeBO8gGC4MDKB0YZjHkORrPyI0giORER7K8u8cGKfOlq5bVERFzxJyAjMANuXOmWEvX7l27dvwCcqgA6eAZcw1O4jXnWunSlBO/vf8AOhx9nKVGMLK6nd3tpbj5MeyeZmBA8gNgP/OvWndm8Vsk6H4wBQRIHgOckdCCfbrTG6SFOUAmNATAJ5Amm+BxGIICXlthVkgr6TMdy2pG3q5VMqe8i5iYKW5SUcr55ZJcyx8Fx5Ym0/jUq0ZtYhS0HqNOdQgWQJ6fiNaRbtKMJeQmy1yVaADGrAqBtrufupa0fCNI0Gh5abGtcKLpzlK1k7dc7/0RQVPtqkIrJWyO6KKK3HRPC0a9Na2vhOD7q1g0YbWe6YHr3aNr9hh7ayPgXDu/xNmzEh3Ab6o8T/7A1bZi9bllRuGZz6hbZZ97qKv4WOTZ5fbtS8oU+GfX/g8oooq4edGXF7YZFBAI7y3IIkf3qcqd27QUQoAHQCB7qbcT9Bf1lr/3Up5QBRRRQBRRRQDO/wD39r6lwffbP8DTukcXh8wEGGU5lPQwRqOYIJB8jRhMR3iK8RmAMdOooBakcZYz23T5yke8aGlqKAieI4EYzCPabRmWD9B1ggkeTAHzHkaxC8hRijjK6kqyzqCDBHvref7u6T8m5HscCBP1gAPWo5tVW7a9ngGOJVAVaBeEAwYgXNeUQp9Sn5xrRVoqodLA7QlhLq10zLqKsN/gCN6MofLUfZP8IpBezDf81fsn8M38aqPDTWh36e2cPJXldPl/hC1znHUe+rdguzdpdWBuH6W32Rp75qatYZQICKB0gfhWccK/Flapt2KdqcLrzdv9M5oq/YnsvYu/IyH5yae9fRPuqPX4PWJ0xAjzQz7s3/asZYaa0zLFLbVCS794vr9io14WHUe+tF4f2BsJrcLXT0PhX7IMn2k1OLhLaCFtoo6BQPwFZRwrerNNXbkE7U4355f6Y+DRWl8R4HYuzmtLPzlGVveN/bNVzFdi4PgvadGWT7wR+FYywslpmbKO2qMvqJx9V+fwVevCasdvsoB6d0nyVY+8k1JcO4Er3FtWkUM27EZiqiMzknXTpzJA9UxwsnrkRW23Sj9NOXovz+B98FfBPTxbDTW3b89QbjD2gLPk1XjBnPcuXNwYRTyIWSSP2iRPPKPKuO5Fm0liyMpjKnPKBvcPWN9dyQOdPLNkIoVRAUAD1AQKuwgoRsjzWJryxFR1JeJ3RRRWZXGnE/RT9Zb/APcU/wAKeUyt/GXCTtaaFHVsozMfUGKgfWOsiHtAFFFFAFFFFAFMsB4S9r5plfqsSR7jmX1KOtPaaY62RFxRLJMgbspjMo89AR5qBzoB1RXNu4GAIMgiQes7Gqj8KPa38hwTZD8fe+KsgbgkeJx9UfeV60BF8F7VX8dxTG4e0ufBIotm5IHduoIz2zHizOG06KG053q1fk93cAzEafNccyoP3rrHmNazDs12twHB8GmFVzicU3iuphx3hNxgJXP6Ph0XQk+GY1qf7O9osbiHuvjuHjDYMiUZ3VGtZedzMQ2vzgFyke2hJH9sOF3cDN63a73C/KAPjs+uZzJ57jmY1qtr26sR6F2emVf/AJxWu2MZ4AxIuWWWRdGsqwkF1jaPlD1kASRRe13wSJdm9giqMdTaOltuc22+RPT0fq1Yo9k3apl5or1u1SvTz8il4/t9cbSygtj5x8TeweiPvqHbtJiiZ/Krvscj7hA+6pDDdib2fJf+JYfIIlz5gbR9IEipm32EsRq9315l/DJV/tcLSySv6/co9niqmbdvT7Ebwn4RMRaMXIvL9KFb2Oo/EGrZh/hVwuWWt3wemVD7jn/GKrWP+DtwJsXA/wBF4VvYw0PtioX80sZMfkl4nyWR7xI++m5hauadvQb+KpZNX9S28V+FtjIw+HC/TumT7EUx72PqqrYntnjLhk4u4PJTkHuQCpbhXwYYq5rdy2F+kcz+xFMe9hU4PgzwyjxXLzHrmVR7AF/iajfwtLJK/qNzFVc27ehU8B26xds63e9HS4M3+4Q331YLHwkWmHxlm4p+jlYe+VP3Uz4t2ARAWtX4jldiPtqBHuNd9m/gpxOIYG98Ran0jqzD/wDGnQ/OaOsGok8JUV9CYrFU3bUkOH9omxl0WcJhndzuzkKiD57kZiF+87CSa07hvDreEt6mXaMzRq55Kq6mBrCiee5JJR4RwmzgrYw+FtAtoWk6nT071yDqeWnqEDTjHcewuFcHFYuyl1tg7gQDyRTqF8+fPkBzZuN+6sjowUrd7U44x2htYLLiMWxtrdItghSy29GYK5WTJ11AjwgcpMlwvjljErmsX7d0fQYNHrA1HtqO7ZcEXiHD71lSG7xM1pgQRmEPbYEciQNRyNYn2Z7MLxJ8OmEtXMLdtJ/xmIDMFUglVFtZ/vGAzEAgSTppWBsPouuL14KpZjAUEn1DeqF2b7N8Xw+KVL3Ehewi+IsVDXGg6W/GCyzzOY6ba1dL3xlwJ8lCGfzO6J+DH1L1oQKcPslUlhDMS7DoWM5fYIX2U5oooAooooAooooAooooBk3xJJ/0yZP0CdSfqHc9DrtOWu9svg9w3ELlq/iLl0LaUgqjQrKTm6GPMrqRHQVb6Y2z3JKtpbJlG5LPyD01kg7axppIGYWu2uBws2OC8O/Kb0GXS2xEAbtcINxxp5A8jVM4/jb3EbeHe9xDvbt/ECyMKgKJYkgEuhjxSygGDz8R5fQuD4XatG41q0iG42e4VUDO0RmaNzWW8Ywtm52osKqKnc2++vNGXMyo7hmOxj4vxevpUElx7c9sV4Vh7RW2LjM620tTBKgeIrAOywNt2HWpbCM+RGWLJuCe4ugEqxGYqCjwDuSBmG561n/ZsHjPFnx7a4TBnJhgdmfcP/P7bY5V18Jn/HcTwHC0YiGN66ymGUQfRPJgivH11oDQMYUdcmJsSPqm4nrDBZU+ZC+VRrdkbTDNYvsoO0kXU9hJzf76S7L9ncZhbzrc4g2IwoA7pbihrwJmQ1zQwNOsz8mNWvabtvgMJiu4xNp85QXC4tZ1IOYS2U5tMp3XSpIHQ7OX1OncuOuZ0+7K/wCNLWsLfX/7afVcT+MU64PdwuKti7hrxe2edu7cAB6MoYQfIiad3MIilQb1xSxyqDdbxHKWgSdTlVj6gaAjzg8Qw0tW1+tdP4LbP41yvZq4395fCjpbTX7bkj/aKlf7LXm10/8AWufgGAqpcc7Z4HDYg4U4XEX74ElLVlnYiM0gsRmWNTBI3oCdwmBwtlpRTdur8rW44PTNtb/2inWLxjohuXLlrD2wJLOZIHUsSqqftCs37S/C6fyUXOHqtsI/d31u2/jbEzkYWg2UqYYTJggCNa87VfBpisRhLuIucSuYy8oW7ZXLlt6SXVLYYqSykZdBqoHM0JLF/wDU7hcNYt8QCMwIF0IxAY6d4XZCpM6y2lULhWGwuGv4vCcXS3ca6jXrWOMsbq5JBS4SdTErHMFdfDN57M4fBcZ4apuYa0GjJcCIqtbuAasjASsyGHk0HnVE7O9lHxmHx3DWeb2Auk4W5tBLOrW55I5QGORM8qgFu+BftDYHD7eHfGWzdDPFpmAdVLHKoBieZ8MjxUv2c4NiMJxvFratTg8QovMx0VGbNGTSCxfP4R8kgyIAMT2L7KYXiuFz4vhnc3UOQ3UBsreK6F1VCBmBEN4YnY7gaJw3h1nBWUw2HtwBOVASSddWdjPPdj6ugoB5fxBnIkF+fRB85v4Dc+QkhXD4cIuUT1JO5J1JPmTXOCw2RACZbdj1Y6sff7hApepICiiigCiiigCiiigCiiigCvGUEQRIO4r2igGXdPa9CXT5hPiX6hO4+ifYeVRvHezuH4haZWJVspt94nhuoGgtbMiQDAlGGtT9N8RglY5pKsNA66N6jyI8iCKAz7geC4hwkDD91h7+BQM5vjMlxFks5dBmLvroADPUcq32M4FY4y+OxeKuhb165FgLcAu2Qo8LAA8gVXUQchrYO/uJ6aZx85Br+1bmfsk+oVB8V7E8Ox7d5cw9tnBBLJKPvOW4Vg66iG1oST3C8ALFlLQuXLgQRnuMXdvNmO5rPMAvf9qcQx1GHwwUdJK25H/qPWlWrQVQqqFVQAABAAAgADkAKyXgn9oYLG4/FNwi9efEvKZblvKqhnIDMC3Irt82gFhbHD+0luzh/BZxlubtpfQDRdhguwhkzeWZuRqK+EXtJiL+Ne9hdbPCWRnM6G4zhX9caoegD9a84muIwJvcZ4gyJjLim1hLAIPdlly5jBIhEnSTuZMtUt2b+Bq2+DttexmKR7yB7q27oFslxMMuU5vCQCTM61ANM4RxNMTYt37ZlLiB19TCYPmNj5is5+EK6MJxrhmNIOVg1p8qliQJX0VBLGLuwEmK9+CDjPcvieEXrgNzDXH7rX0lzeML6m8UdH8qkfhh4FfxOHwxw1lrl63iAy5fkjI5kkkADMFoCu2ew13H3uK4psO9i3iLRXDpcGV2cG063WQ6r47QOuvxh6GlvgowFu9Yt4/EY28Wwhe2bd24os2QEyqcpHhi2w1J3mtVwl1mtozoUYqCyEglSRJUkEgwdJBqj4b4HsGr3bl+5duq91rptFyllZYsJRSJygxLH3UBWcNiL2D4k93hdg4rD4+21xEErbV1dlLljAVA8mTErcgbCr12B7HnAWrjXbguYjEP3t9xtmMnKvkCWM9WO21TGDuW0RbWGtAooyqEGW0oHRtiPqhqXGBL63WzfQAhPaN2/a08hUkHIxRfSzEf8wjwj6g+UfV4fM7U4w2FCTEkn0mOpPrP8BoOVLUUAUUUUAUUUUAUUUUAUUUUAUUUUAUUUUAUUUUAUhiMEjwWUEjZtmHqYaj2GiigEfyF19C+w8nAce8w3+6jJf8An2vXkb93P/GiigGWO42LBC30DSJBTn61b0fVJ9dN/wA97HzLv2V/+VeUUBzb7UYcsCtk5ydCVQanqwJNTGW/vmtfVysY/bza/ZFFFAH5PdO94D6lsA+9yw+6ul4WkywNwjm5LR5gHQewCvKKAeUUUUAUUUUAUUUUAUUUUAUUUUB/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030" name="AutoShape 6" descr="data:image/jpeg;base64,/9j/4AAQSkZJRgABAQAAAQABAAD/2wCEAAkGBhQSERQSExAVFRUWGBwYFxcYFxkaGRgfGBUWGBYVFRYcHCYgHR0jGhoYHzAgIycpLC0sGCAyNTEqNSctLikBCQoKDgwOGg8PGjQkHiU0NCkvKiwuNDEsLioqMywtMSwvKi81LzU1LDUsNC0uNSksLCwsLCw1KiwqLC0sLCoxL//AABEIAOYA2wMBIgACEQEDEQH/xAAcAAABBQEBAQAAAAAAAAAAAAAAAwQFBgcCAQj/xABMEAACAQIEAwQECQkGBQMFAAABAhEAAwQSITEFQVEGEyJhMnGBkQcjQlJicpKhsRQWVHOCssHC0xUzNDVDoiRTg9Hwo7PSF0Rjk5T/xAAbAQEAAgMBAQAAAAAAAAAAAAAAAQQCAwUGB//EADERAAIBAgMFBgUFAQAAAAAAAAABAgMRBCExBRJRcZETIkFhoeEUMjOx8BU0gcHR8f/aAAwDAQACEQMRAD8A3GiiigCiiigCimeN4qltM+r+LJCQfETGUmYGvUiorEccZ1Crmtvnh1XxELBhg+WBMqZ+sBqJoCw0VDdnsfm7y0WJa2ZEmTleSskmZBDDXkB1qZoAoopqnE7RfuxeQvr4QwLab6TOlAOq4u+ifUfwpgnaGybvdBmLZinoPlzLmkZoj5JFJXu0iLdNru7mjqhbwZQXKAHVpjxjlQFA4Ri/yeVSLbG2LdwNZeRoDqBlgiefWpbhV1LeYWmCZreRviHMxMHw5ddT1pt8JF5Cbwt2gLtuy7lwqlmY2x3e2pgTv5dKYdlbKHC4dr2UXHQFi+VSSfIxrQE/cxaWp7oqk2+7b4h9eh0y677zvS/Yi2vfXGRIUW1XMEKgkOwImBJEeyqu9lv7Vu2ck2Rg+8Rcoy94HX5UbnaJ2JrQsLxe0tiy1u0QtweC2mQRoWOmYLyPPc0BMUVH/wBtILQulXALFMsS0hmUiFJ5qdjXdvjFoo1zPlVTlYuCsE5YBzAfOX30A9opHDYxLglHVwOasD7NKWoAorl3ABJMAak9I51R8F2lutfFzvSLVx9VYZlVIMHQSpgDUGMza6bAXqiovC8fR3yhWysxVHEFXidRBkAwxBiCBM1JhqA9ooooAooooAooooAplxnBm7YuW1YhiNIJGo1AJHIxB8iae0UBmn5ctpQpW4FYhhbMohIgTESxEAEKG9EaUr/ar3xAYBZjQwBG4hTmJ9bL5rV343w/vrDoPSIlfrKQy/eB7KzHgFi3Zu32F5BbvMLgtnTI5WLnimNTGnlQFw7O8ZtWF/Jm+LYBrmdyq22JbkZ0JnaPktvFNuH9tLubPdQMrJoiALlbQiSzSRBM+oaa1zxHhZuWs6AG4uqc56r7Rt5gedVFsaYZibjgajKO7UiATuQx1nmdqAnMPxO5ZYXTeh4IJuuzgg8vEw10B0002pGzj1nMruWDs2a2raF8xMECAIc6TsRUO9w2gzDukO4EZm2EgMSJmCdjvSly6Tny3LzORPhBUHkDMKI0A3qCSYS9mkCzcaGklmUGT4pnMTzrxcYBmQpYWIJD3RBkTJGTXb7qjL2GDZlFiGIBzXHB3JAMy50y0q15TnTNhrYK75gfSLD6O0ffQgdWboBu3ALcLAHd+icqzAMblnioux2lT8oeydWU5WcPZEt8oEXNcqnQAdOpqUtt8WjEjxubhjaBnujTp4Vqr9kcLiCxf48ZiWkWsdl1MxNvEov+2KEmk4PEwMnKCQOQynK6j6MlWHk4HKmnDsQFUAfkoZZQywR/CSvi0JkwD7a5x97LeB6lD09NHttp60Q02tYqLjg3LIALELc0JFwWyWBzbZkYbczUkD2zcLxdGGtknUFXBOsiZKLuOc86RXFyM3d3wC2YgGVJUwCUVz80cuQpnlD5LvcYcjKSQrCfEFP/AC9xB586bG7GUrbvW0ykwryNcpXwhzsM3yaAkDxRctxBeCrcIzh0Kk5YUqGbL80g77mnmB4y9lLoUM2YDuznzKhg65WOgkz4d42quDiWXKq3oUgt8akbkEawm8k0grhT/dglszZ7TZT6QO2nzgPSO1CS88N7XQt38odJQAoB4XeZkBS0EzlEiBryiagjws3Lr37DG2LjZwjaTPMwConeCp0jUVGcKRrxCszFRq6ssEanKmYQDI3OugOutW3vltqZuIjEHLmjeNDlkEielCCPbi3dgd5KspIDoQCCNGEElW8wGY9VFP8AstZzXi6FgijxbjOz6jOCBLASxkT4lpp2B4EtpAneLdKZrl64NRcvXiczH1LIg8mWrxQBRRRQBRRRQBRRRQBRRRQHNy2GBUiQRBHUHcVQO1fA/wAnnuCyykqS5OXIYf07ioBBUy5gQxg7VoNRPaZVFguzZe7IaZA6qwWflZS0DrFAULs72n1FpwFukFlCyLV8Dc2s6oSw+eqhG69GvHcHN0OnitXQTGYqobczAnXxGD9LaKRxeAt5zcLEeKQczW1LD0XuOSb99huM7KvRa6d/D4yzAnN4z3ST1C+kddYg1BIywygEHOls6qVRRm0aDvJMEH5POnmGwjOASl9miDqU9ekoN9dq6XE5BpCDoqLbB9tzU+xa7RWf/TLfW7x/uc2091AcjAAJldLCsVgl3E7QT6JJ113p4uqFBcSCpU5LVx9xBIymKTRWXmlv9q1b+4I5++nVvC3H+WzfV/KH/cKihB5+SMyqoa5CqVEYdhoVy/KfeKTwPZDD29UwAB6/k1kn1+NyafLwVz8i4f8Ao3v57lL2+AtztP8A/wA6fxNAJ4vhlx2DFrwIy72FPovnHov1ryxgSjm53jSVykNhbwEBp3VjTv8Ascj5Lj/oP/I4obCMNc7r60xafebhFARuJsIz5icK3hIhjkOpBJhkPQU1fhbEmLLhCoA7q5K/KzGFcciBtyqVuXH2GIU+Xfifs3LTH76a3cIw1NkHz7tCfY1p1b/bQEHiFYZkN1kEAAXFA3BmJCk8ufKmZsEzltrMhAyEoTOXYc9+ZOoqwPiyNMzL9HPM/sX1U+403YKGByqrbjLNljPRGlG99CRw2LTC2oLgRGdzE5miFWdC50AB2ETyltwPil65dc5cqAQUGdbsn0O+JK3VuE6DMpRp8LTu3xOCW4Qtx7kgkrqEeWnNKMDavAgwVIiOlWPsfg07xLYI+LlsoDKAFjKEtMT3cscxW2xSbYIAmKEFu4VwgWROZmcqoZmYmcs7Tykk+2pCiipAUUUUAUUUUAUUUUAUUUUAVGcf4KMTbC5yjKcyMIIBylfEDuNfXUnXhFAZBi8E1u4RnRiB4ritIB1lTeZdI6Isa7in3DezN254ltsZ+VrbX23GJuN7CRUPxnGXMLjby2bhUW3ypKo2QZVICl0MRO+/nXn58479Lf7Fr+nVZ4iCdmdensivUgppqzz19i+YDsHl1a4qdRbUT7bjzP2al7HZTDruhc/TYsD+zOX7qyz8+cd+lv8AYtf06D26xv6Y/wBm1/Tp8TAzexcQs2119jZMPgbdv0LaJ9VQPwFL1in58479Lf7Fr+nR+fOO/S3+xa/p0+KgP0XEcV19ja6KxT8+cd+lv9i1/To/PnHfpb/Ytf06fFQH6JiOK6+xtdFYp+fOO/S3+xa/p0fnzjv0t/sWv6dPioD9ExHFdfY2i5aDCGAI6ESPcaZXez9g/wCkFPVJQ+9CKyT8+cd+lv8AYtf06Pz5x36Y/wBi15x/p+R91PiYeZD2LiFq119jTcT2VBBCXmA+a4Dr/Bj7WqAx3ZG4oMWgRz7lgJ8zZbw/vVUfz5x36W/2LX9Oj8+cd+lv9i1/TqPiYE/omI4rr7Dy9hWWVGsb2ysH22XiPYU9VWfsj2dzMt9roKoQVRGLQ0ahiyhlAkDL/DeiYztRirwy3MQXHKUtSPNT3cj2GtP7AWAMFaual7gzOx3JBKj3AVsp1YzdkVMVgKuFipTtnwLJRRRW4oBRRRQBRRRQBRRRQBRRRQBRUebfeXHViwCZQoVmXdZzkqQTrI8stdrdNplV2zKxhWMSDyRusxofYdYJAx3th/j8T+s/kSoepftkf+OxX6z+RKgMRaZoysVPIHY+0f8AnlXLlBym+Z7mjXjSw9O+u6srq+nmL6eKWIgZuUAAGSeZ5aDXpO1e2LgDAh/DyY9Cvq0Opg6agV5hyoMG4ZgTl1MTIBOZQdRykb660+t9zkPxdxsm7lltgCJCkDMTseU67gbWIxWSsro49etJudRyfZyy5N87Lo+Q0tKbmqWWzDNnCgtzEEZZ09KPxNNsKpVQD9/4eupo3cTlVVtXbaggBbauurjMsx4mYjXWTXd/GMyJiVy98GNpydASRmS6wHMrnU/VnesG4VG0nwMqFWdCnGa7yV0lfO74rhllYiAw617TviOIU5VUqVABkaa5QI2A0g7DmZMmmlV6kN12R3cJXdempyVnwPCaA1eM0bRI1HrBkaeynFoG5cS2GGV8uYwQykTJmBICyNZOpk1nTpKaeeZVxeNnQmko3j4vhbX0zG2CwVxsxCOy5gSQrMIETJA6Dr7qdveVrWkJDyq6EsJIzA8tWaZ5BByFOlxF+6wawLgAbJaVJhdCyrppOUSeus06sutxzcvYNmJAfwsbRdWLQxWMp2iQVk7zvW+M4yvGOpxqz7OVOVV/LnZO7Wd7O9lfPX0I7D2LREl3lVBuKuUxMxHXpCzBBkima7U/vYm0wOR8QoYaghCCPMKy6AcoEVG38KSQQ/hMEFQZkgeEgjQ/9+e9Y1IKS7vgXMLXqUZPtW23om9Fm288hSto7Bf5fh/qH99qxcqQYIg9DH8Ca2DsbisvD8Kogu6kKsxMMxJPkBv7BuRU4ZNSaZjtmpGpRhKLurlnophcwUKXa6+YCc2YhRAnRAcsDoQfMmnWEulkRmEEqCR0JAJFXjzArRRRQBRRRQBRRRQBTO7jGLm3bCllALFiYXNOXQDU6HTTlrS+IxAQSdzoAN2PQD/zqdKZpgXBa6CouPGYGSpAEKnXT53UnTWABy+Gv5xcz2hAhvCwBG4nxcjqD5nrTW9mvlUzo4V1abatlGVgZNwkgkR6I1mJgTXVzHh7gFxPi0DB4ZXQNKZc8GQAM3pKAN+VTQFAYd20WcdiefxsxMbInkfXsdqg7lgMc0ENEbmBE5co5bnYAaCKn+2H+PxP6z+RKh65sqsouUUeypYGlWp0qkr3SXj5HjAakKuZ/D8qFC5o0zQIlIge6DS2EuqrEsmcGAV2DDNLKTyBgCROk0lRWM6zk7mynsylCnKnnZu/TRFiF893nIb0O8zZLkDMP8T6WrofilPQAz0YYYd6mJhVtjwXcs+FQr5CAdzpc6ST66a2WZ07lUQjMHLEAMNgAXJ0QHXQbyTS2Byrd7rOHW4uRwkFx6LsoEwWlQB1zRvWuhRcbztkclxhht+Dl3/DkmnnzX5mcYJochWtsCpl5YEArsBlJHi0257xTbEBAT3cx0MmNdgSATA0kjlViucSGWWurmBLwDZPxvdatGs2haIVV3LaaVXLmWTlzZZOXNBaJ8OYjSYifOpWI347u7axt2bGVWvOrKT/ADidCMjBMpJjMHLDSTrERpoJB5iIG62AtSHYMDktMSOhZCgA6wWAP8d6f8CxgQFVfI85gztbCB/ELbmdSipmn6RBG4I84nix3cqzENCKXZYVGPesGygHObi5zoYV1G5gZrEOc1Hd0KT3qFWdPedm7O/Di/44HnB74yssFcgLNcQMWQeIvdBDABj4LWm4j1VzxLFgF7bWAjZYYADwEosWVBnKiNqCpkksefib4a2beW/bNu6oEywBWSsE5CdQCdOcjrpTGtPZSpVN5nQo4Wji6sqkX3fW4th7gEqVGVxlJ5gGdjIAkxJOgjWRIpPF5Xb0FyDwiM0ldYMkzIB0nXTWvKK3RrSjHdR0KmzaVSq6svFWt6X6HT3JjwxGxJJaNAB12A3LeUACtS7LYdhg8HeU+hbdfRLRmfmg1IMctQYO01ldbR2C/wAvw/1D++1WKE3ObbOTtTDQw9CEIaX/AKF27y8sLdsMs+KAxn6J8WnmOkinF7E3bSl37tlUEtlzKQAJJAMg6ctKT4tcVSrKhN0FTKgSEzjPmYkALlzekQNNNRp0mbELrlFphBCtmLjYgsPCByME+sVcPOkirAgEGQdRXtM8I/d5bTchCNyYAbHowG457jmA8oAooooAoopLEYkINZJOwAkk9AP/ACOdANr7hLwuPopTKGOynMSQTyzaa/QHlTtngT5TpJ9wGp9lMLHFi0lrJW3MZyykbwcwB0E6TqPZrSWKwQzrbtELmk3EjNby5SNbcwJbLtBOu9ANLdwuQS4kbMSsrGrBbgA2GptuokTyFS/C0ItCRAlsoPJS7FBHKEyiOUVFXbBRkV9MzosySrAEtlDHxekB4GmASASJqwUBiHbD/H4n9Z/IlQ9THbD/AB+J/WfyJUPXIqfOz6Bg/wBvT5L7BRRRWstB5jfr69D92lOLmPc3BcJGYEGY3Iy6tM5j4Rv0pvRWanJKyZXnhqVSe/ON3oTZxBxFtkVglwwCrXIV0WStq2pEQGJOpnkZFR13hd5dTZf1gSPes0hZVSwDkhZ8RAkx5D/z213iL8vmUZANFC6QBtJG55k9aziqe7droc6NGtQqOnh7brz7yeXlfx/okOH4FrZ7244t24II7yGuqRrbXJJg6e73NMdxNrsZuRJ6kzEZid4CqI0EKNKSv3VYBoi5s8DRujz15HrvSNRNRjK8OpnhsN2snWrq8tLWslb78xS7iCwUH5IyiNJAJIkTEyT7z1pOiisJScndnRpUYUY7sFZBRRRWJtCtn7B/5fh/qH99qxito7Bf5fh/qH99quYX5mef279OHMLtoy0wWDtoRmksxNtlT5bZAqgkwvdnoaf8IxRdTLFoO5IO/wBJVC+xZ9dI8ZjPbHNw6wBJYQGjLMHUDfTUzoTSL4R0yuzZVLAXIJL5SCBmunYZiphAoGsVfPKj3ibhlNpTNxvRA3XURcPQKdZ8tNYp/TFmW0Mtq1mY65VgT9J2P4mSfOvMFxXPAZGtsSRBgiRuoYaSOhieUjWgH9FFFAQK8RZoJuOuYAhUVIGa29yJYEkhUOukk7V4h8QJmS1kliZaGJYDMIGXMAIAA0PWnnC8IhtqxXUaA67I75D7ifYxp2mCQAAIIAC9dFMqNeh2oCPwGKAsi33TvlBttC+E5SUbUwDMHaaW4BbUWVCoFI8LDKFJKErLDqYn215+VC1cugyQQjhVBLFmDqQqjf8Au595NIpft3WDNbe3m0nOVJIIGW4FYEGSBrI1AnUCgHXEYfLaGrZ0Y/RCXFfM3T0dOp9sP6TsYdUEKoUeQ+89T50pQGIdsP8AH4n9Z/IlQ9THbD/H4n9Z/IlQ9cip87PoGD/b0+S+wUrhMMHeDcCToC05N9cxG3LWI05UlXNwwCRuAfwrGLszZWhvQaTt43XkOcdgXtXHtEAsm+TxAaSJIGntg+VetgD3feowe3OUtIlSdg67g+ex68qkMJhVYWEFloKEl/C2SVYlWfrmOkbn1VKPmxPxJFu2DGZ7aeJjbJjPJkKCNCRvoNK1QxNLvb2XDx4nn/1Gspxb5Pll4ceRU6Kth+D9j6N8ftIR94Y/hSb/AAd4kDR7TftMPxWojWhLRnWW0sM9ZW/hlXoqc/MvEj0lUftqT7ADHvIpdOygH945n6LCPUQU/iawniKcNWJbRoLR35FcoqSxvBCklGzgbzAI852P3VHMpBgiD/32PmPMVshUjNXiyxSxFOr8rz4eJ5RRRWZYCto7Bf5fh/qH99qxeto7Bf5fh/qH99quYX5mef279OHMkcYAt23dYeFVdC3zcxtnMei+CCeWnKaeGCOoP311UZi8JaTTIZY6W0YqG1EyuYLEkSTzI3JAN88qN+G3VQ3Slhoa4dUQAEKAgI2kaEyB8qm7uGzP8lzeMMDEIqKSymNnQHWDrTw8aAt3ItshRGy6eBiqkwjDQxG2m2kxT21gECBCoIC5NdyNJk+ZEnrQEW2JK6d5eWOXxbf6RuxmdSdlYak8utN8T2ra0xQoHIjxSVmQCPDrBgjnU5d4fbbNKzmmdTrmUKefzQB6p6mq9i8Jbe47OQGzMPYGIX7gKAfcO4iVS0oAjLaGvnaa47fZWB504XizEDwiSlsxr6V5iAPUoEmu/wCyCPQuAARlDIrQFnKAdDAkgSedNb2ENoDNEDuwrCQgFpiQHBzFfCWGaSOsRqA7wyr3t68dIi3J2CoMx/3O0/VHSo7Ej+9uZf8ATuXCp0gFUW2G5gsLRPURS2Huhri2swPxj3TBBDL6SHzGZl9qVKYjCBhGwJBeB6Uciemg9gjnQDexxELKXG9E5Q50B0BAY7BoI057jmA+VwRIMjqKjWwZDKT8p3dyNgvdlAs//r9ZUnlTLDMUyOFCsUss0KFnvHyPnA0Omo5gg8tKAzHth/j8T+s/kSoepntmsY/E/rB99u2f41DVyKnzs+gYP9vT5L7BXNwaGOnq++uqK1llq6sSdnjeTQISDA0OUhVzeEeHQmeW0nUSIvnC0VraMohSoIHkRIrMKvnYfiua2LTR4CFHUBpyT5fJnkQJ3mqFfDK14nncfg1QpqUM+P8ARZEwxVgyzqQHHKDpnHQjT1ga7CHd+7Ar17gXSRJ5erf8R76gMf2isKSpv256ZgfwrVJuMbJZnEjFyYtjMTUHib8mucdxm2Fzd4sHYgzMbwBvUdZ4hmIkeFvQaIB3IWCZmAfcdtJpqEpd5ouxjZDi9GVp2gz7taqYBypIjwCPOWYn3Ekeyp/jlwi1A2Zgp9UE/fAHtqHOLBti2w9HMwIEtmLNAP0SNNPI65TF/DXjHe1u/wAZfwz7Nqq9L29NfUQoooronograOwX+X4f6h/fasXFapwC4Rw7Dry7h7hGsGGGUN1XxEkc4HKQbmF1Z5/bv04cy1XseinLmzNyRdWPs/iYA5kVEvdLFrhIIAs3DE6L3jkgeQCZttTPkAtaw8PCrol5ZVQAMvcwpygAHxtmnlH0adYTh5TLr6IKfWT5IbzGmvr66XzyolZwivYbDPyXuz1iIR19YgzyII5Vz/arC2rZQSbRf9q3HeJ9+nqNLcQK2u6uaKEYKeQysMseqcp/ZFRyLnVUHiJS5KqdV75p8ZghIWRrJ10BigHmJ4owLKMuhZVPn3PeoSOmjA+yql2gYtiHYQAQpgsoOttTsTVuPCnMlntjNuBbndQpEsx+SANh99dN2essZdc7HdiYJ9ggbaaDlQElRRRQEe2HVcTbIRQSlySAAT4rW5p/TS9/iLf1Ln71mndAFMuJLORY1e4gnyRu8M+xSPbT2mePMG03JbgnyzI6D/cwHtoDKfhEwxTiFw/PVHH2cn4oardaJ8LHDf7jEAbTab2+JPvDj9oVndcuvG02e42XU7TDR8sunsFFFFaDpBSmHxb2mzo0MNj9/wCIB9gpOkMZiMiM2UtA2AkmpSuzXVUXB7+lszSO1d03lFq3cHeBO8gGC4MDKB0YZjHkORrPyI0giORER7K8u8cGKfOlq5bVERFzxJyAjMANuXOmWEvX7l27dvwCcqgA6eAZcw1O4jXnWunSlBO/vf8AOhx9nKVGMLK6nd3tpbj5MeyeZmBA8gNgP/OvWndm8Vsk6H4wBQRIHgOckdCCfbrTG6SFOUAmNATAJ5Amm+BxGIICXlthVkgr6TMdy2pG3q5VMqe8i5iYKW5SUcr55ZJcyx8Fx5Ym0/jUq0ZtYhS0HqNOdQgWQJ6fiNaRbtKMJeQmy1yVaADGrAqBtrufupa0fCNI0Gh5abGtcKLpzlK1k7dc7/0RQVPtqkIrJWyO6KKK3HRPC0a9Na2vhOD7q1g0YbWe6YHr3aNr9hh7ayPgXDu/xNmzEh3Ab6o8T/7A1bZi9bllRuGZz6hbZZ97qKv4WOTZ5fbtS8oU+GfX/g8oooq4edGXF7YZFBAI7y3IIkf3qcqd27QUQoAHQCB7qbcT9Bf1lr/3Up5QBRRRQBRRRQDO/wD39r6lwffbP8DTukcXh8wEGGU5lPQwRqOYIJB8jRhMR3iK8RmAMdOooBakcZYz23T5yke8aGlqKAieI4EYzCPabRmWD9B1ggkeTAHzHkaxC8hRijjK6kqyzqCDBHvref7u6T8m5HscCBP1gAPWo5tVW7a9ngGOJVAVaBeEAwYgXNeUQp9Sn5xrRVoqodLA7QlhLq10zLqKsN/gCN6MofLUfZP8IpBezDf81fsn8M38aqPDTWh36e2cPJXldPl/hC1znHUe+rdguzdpdWBuH6W32Rp75qatYZQICKB0gfhWccK/Flapt2KdqcLrzdv9M5oq/YnsvYu/IyH5yae9fRPuqPX4PWJ0xAjzQz7s3/asZYaa0zLFLbVCS794vr9io14WHUe+tF4f2BsJrcLXT0PhX7IMn2k1OLhLaCFtoo6BQPwFZRwrerNNXbkE7U4355f6Y+DRWl8R4HYuzmtLPzlGVveN/bNVzFdi4PgvadGWT7wR+FYywslpmbKO2qMvqJx9V+fwVevCasdvsoB6d0nyVY+8k1JcO4Er3FtWkUM27EZiqiMzknXTpzJA9UxwsnrkRW23Sj9NOXovz+B98FfBPTxbDTW3b89QbjD2gLPk1XjBnPcuXNwYRTyIWSSP2iRPPKPKuO5Fm0liyMpjKnPKBvcPWN9dyQOdPLNkIoVRAUAD1AQKuwgoRsjzWJryxFR1JeJ3RRRWZXGnE/RT9Zb/APcU/wAKeUyt/GXCTtaaFHVsozMfUGKgfWOsiHtAFFFFAFFFFAFMsB4S9r5plfqsSR7jmX1KOtPaaY62RFxRLJMgbspjMo89AR5qBzoB1RXNu4GAIMgiQes7Gqj8KPa38hwTZD8fe+KsgbgkeJx9UfeV60BF8F7VX8dxTG4e0ufBIotm5IHduoIz2zHizOG06KG053q1fk93cAzEafNccyoP3rrHmNazDs12twHB8GmFVzicU3iuphx3hNxgJXP6Ph0XQk+GY1qf7O9osbiHuvjuHjDYMiUZ3VGtZedzMQ2vzgFyke2hJH9sOF3cDN63a73C/KAPjs+uZzJ57jmY1qtr26sR6F2emVf/AJxWu2MZ4AxIuWWWRdGsqwkF1jaPlD1kASRRe13wSJdm9giqMdTaOltuc22+RPT0fq1Yo9k3apl5or1u1SvTz8il4/t9cbSygtj5x8TeweiPvqHbtJiiZ/Krvscj7hA+6pDDdib2fJf+JYfIIlz5gbR9IEipm32EsRq9315l/DJV/tcLSySv6/co9niqmbdvT7Ebwn4RMRaMXIvL9KFb2Oo/EGrZh/hVwuWWt3wemVD7jn/GKrWP+DtwJsXA/wBF4VvYw0PtioX80sZMfkl4nyWR7xI++m5hauadvQb+KpZNX9S28V+FtjIw+HC/TumT7EUx72PqqrYntnjLhk4u4PJTkHuQCpbhXwYYq5rdy2F+kcz+xFMe9hU4PgzwyjxXLzHrmVR7AF/iajfwtLJK/qNzFVc27ehU8B26xds63e9HS4M3+4Q331YLHwkWmHxlm4p+jlYe+VP3Uz4t2ARAWtX4jldiPtqBHuNd9m/gpxOIYG98Ran0jqzD/wDGnQ/OaOsGok8JUV9CYrFU3bUkOH9omxl0WcJhndzuzkKiD57kZiF+87CSa07hvDreEt6mXaMzRq55Kq6mBrCiee5JJR4RwmzgrYw+FtAtoWk6nT071yDqeWnqEDTjHcewuFcHFYuyl1tg7gQDyRTqF8+fPkBzZuN+6sjowUrd7U44x2htYLLiMWxtrdItghSy29GYK5WTJ11AjwgcpMlwvjljErmsX7d0fQYNHrA1HtqO7ZcEXiHD71lSG7xM1pgQRmEPbYEciQNRyNYn2Z7MLxJ8OmEtXMLdtJ/xmIDMFUglVFtZ/vGAzEAgSTppWBsPouuL14KpZjAUEn1DeqF2b7N8Xw+KVL3Ehewi+IsVDXGg6W/GCyzzOY6ba1dL3xlwJ8lCGfzO6J+DH1L1oQKcPslUlhDMS7DoWM5fYIX2U5oooAooooAooooAooooBk3xJJ/0yZP0CdSfqHc9DrtOWu9svg9w3ELlq/iLl0LaUgqjQrKTm6GPMrqRHQVb6Y2z3JKtpbJlG5LPyD01kg7axppIGYWu2uBws2OC8O/Kb0GXS2xEAbtcINxxp5A8jVM4/jb3EbeHe9xDvbt/ECyMKgKJYkgEuhjxSygGDz8R5fQuD4XatG41q0iG42e4VUDO0RmaNzWW8Ywtm52osKqKnc2++vNGXMyo7hmOxj4vxevpUElx7c9sV4Vh7RW2LjM620tTBKgeIrAOywNt2HWpbCM+RGWLJuCe4ugEqxGYqCjwDuSBmG561n/ZsHjPFnx7a4TBnJhgdmfcP/P7bY5V18Jn/HcTwHC0YiGN66ymGUQfRPJgivH11oDQMYUdcmJsSPqm4nrDBZU+ZC+VRrdkbTDNYvsoO0kXU9hJzf76S7L9ncZhbzrc4g2IwoA7pbihrwJmQ1zQwNOsz8mNWvabtvgMJiu4xNp85QXC4tZ1IOYS2U5tMp3XSpIHQ7OX1OncuOuZ0+7K/wCNLWsLfX/7afVcT+MU64PdwuKti7hrxe2edu7cAB6MoYQfIiad3MIilQb1xSxyqDdbxHKWgSdTlVj6gaAjzg8Qw0tW1+tdP4LbP41yvZq4395fCjpbTX7bkj/aKlf7LXm10/8AWufgGAqpcc7Z4HDYg4U4XEX74ElLVlnYiM0gsRmWNTBI3oCdwmBwtlpRTdur8rW44PTNtb/2inWLxjohuXLlrD2wJLOZIHUsSqqftCs37S/C6fyUXOHqtsI/d31u2/jbEzkYWg2UqYYTJggCNa87VfBpisRhLuIucSuYy8oW7ZXLlt6SXVLYYqSykZdBqoHM0JLF/wDU7hcNYt8QCMwIF0IxAY6d4XZCpM6y2lULhWGwuGv4vCcXS3ca6jXrWOMsbq5JBS4SdTErHMFdfDN57M4fBcZ4apuYa0GjJcCIqtbuAasjASsyGHk0HnVE7O9lHxmHx3DWeb2Auk4W5tBLOrW55I5QGORM8qgFu+BftDYHD7eHfGWzdDPFpmAdVLHKoBieZ8MjxUv2c4NiMJxvFratTg8QovMx0VGbNGTSCxfP4R8kgyIAMT2L7KYXiuFz4vhnc3UOQ3UBsreK6F1VCBmBEN4YnY7gaJw3h1nBWUw2HtwBOVASSddWdjPPdj6ugoB5fxBnIkF+fRB85v4Dc+QkhXD4cIuUT1JO5J1JPmTXOCw2RACZbdj1Y6sff7hApepICiiigCiiigCiiigCiiigCvGUEQRIO4r2igGXdPa9CXT5hPiX6hO4+ifYeVRvHezuH4haZWJVspt94nhuoGgtbMiQDAlGGtT9N8RglY5pKsNA66N6jyI8iCKAz7geC4hwkDD91h7+BQM5vjMlxFks5dBmLvroADPUcq32M4FY4y+OxeKuhb165FgLcAu2Qo8LAA8gVXUQchrYO/uJ6aZx85Br+1bmfsk+oVB8V7E8Ox7d5cw9tnBBLJKPvOW4Vg66iG1oST3C8ALFlLQuXLgQRnuMXdvNmO5rPMAvf9qcQx1GHwwUdJK25H/qPWlWrQVQqqFVQAABAAAgADkAKyXgn9oYLG4/FNwi9efEvKZblvKqhnIDMC3Irt82gFhbHD+0luzh/BZxlubtpfQDRdhguwhkzeWZuRqK+EXtJiL+Ne9hdbPCWRnM6G4zhX9caoegD9a84muIwJvcZ4gyJjLim1hLAIPdlly5jBIhEnSTuZMtUt2b+Bq2+DttexmKR7yB7q27oFslxMMuU5vCQCTM61ANM4RxNMTYt37ZlLiB19TCYPmNj5is5+EK6MJxrhmNIOVg1p8qliQJX0VBLGLuwEmK9+CDjPcvieEXrgNzDXH7rX0lzeML6m8UdH8qkfhh4FfxOHwxw1lrl63iAy5fkjI5kkkADMFoCu2ew13H3uK4psO9i3iLRXDpcGV2cG063WQ6r47QOuvxh6GlvgowFu9Yt4/EY28Wwhe2bd24os2QEyqcpHhi2w1J3mtVwl1mtozoUYqCyEglSRJUkEgwdJBqj4b4HsGr3bl+5duq91rptFyllZYsJRSJygxLH3UBWcNiL2D4k93hdg4rD4+21xEErbV1dlLljAVA8mTErcgbCr12B7HnAWrjXbguYjEP3t9xtmMnKvkCWM9WO21TGDuW0RbWGtAooyqEGW0oHRtiPqhqXGBL63WzfQAhPaN2/a08hUkHIxRfSzEf8wjwj6g+UfV4fM7U4w2FCTEkn0mOpPrP8BoOVLUUAUUUUAUUUUAUUUUAUUUUAUUUUAUUUUAUUUUAUhiMEjwWUEjZtmHqYaj2GiigEfyF19C+w8nAce8w3+6jJf8An2vXkb93P/GiigGWO42LBC30DSJBTn61b0fVJ9dN/wA97HzLv2V/+VeUUBzb7UYcsCtk5ydCVQanqwJNTGW/vmtfVysY/bza/ZFFFAH5PdO94D6lsA+9yw+6ul4WkywNwjm5LR5gHQewCvKKAeUUUUAUUUUAUUUUAUUUUAUUUUB/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9" name="Oval 8"/>
          <p:cNvSpPr/>
          <p:nvPr/>
        </p:nvSpPr>
        <p:spPr>
          <a:xfrm>
            <a:off x="357158" y="285728"/>
            <a:ext cx="8358246" cy="614366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CaixaDeTexto 10"/>
          <p:cNvSpPr txBox="1"/>
          <p:nvPr/>
        </p:nvSpPr>
        <p:spPr>
          <a:xfrm>
            <a:off x="428596" y="428604"/>
            <a:ext cx="828680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 smtClean="0">
                <a:solidFill>
                  <a:srgbClr val="00B050"/>
                </a:solidFill>
                <a:latin typeface="Comic Sans MS" pitchFamily="66" charset="0"/>
              </a:rPr>
              <a:t>TRABALHO ELABORADO POR:  </a:t>
            </a:r>
          </a:p>
          <a:p>
            <a:pPr algn="ctr"/>
            <a:endParaRPr lang="pt-PT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ctr"/>
            <a:r>
              <a:rPr lang="pt-PT" sz="2000" b="1" i="1" dirty="0" smtClean="0">
                <a:solidFill>
                  <a:srgbClr val="00B050"/>
                </a:solidFill>
                <a:latin typeface="Comic Sans MS" pitchFamily="66" charset="0"/>
              </a:rPr>
              <a:t>OS ALICERCES </a:t>
            </a:r>
            <a:r>
              <a:rPr lang="pt-PT" sz="2000" b="1" dirty="0" smtClean="0">
                <a:solidFill>
                  <a:srgbClr val="00B050"/>
                </a:solidFill>
                <a:latin typeface="Comic Sans MS" pitchFamily="66" charset="0"/>
              </a:rPr>
              <a:t>de Vale da Pedra</a:t>
            </a:r>
          </a:p>
          <a:p>
            <a:pPr algn="ctr"/>
            <a:r>
              <a:rPr lang="pt-PT" sz="2000" b="1" dirty="0" smtClean="0">
                <a:solidFill>
                  <a:srgbClr val="00B050"/>
                </a:solidFill>
                <a:latin typeface="Comic Sans MS" pitchFamily="66" charset="0"/>
              </a:rPr>
              <a:t>Turma 2ºK</a:t>
            </a:r>
          </a:p>
          <a:p>
            <a:pPr algn="ctr"/>
            <a:endParaRPr lang="pt-PT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ctr"/>
            <a:r>
              <a:rPr lang="pt-PT" sz="2000" b="1" dirty="0" smtClean="0">
                <a:solidFill>
                  <a:srgbClr val="00B050"/>
                </a:solidFill>
                <a:latin typeface="Comic Sans MS" pitchFamily="66" charset="0"/>
              </a:rPr>
              <a:t>PROFESSORAS: CÁTIA BENTO</a:t>
            </a:r>
          </a:p>
          <a:p>
            <a:pPr algn="ctr"/>
            <a:r>
              <a:rPr lang="pt-PT" sz="2000" b="1" dirty="0" smtClean="0">
                <a:solidFill>
                  <a:srgbClr val="00B050"/>
                </a:solidFill>
                <a:latin typeface="Comic Sans MS" pitchFamily="66" charset="0"/>
              </a:rPr>
              <a:t>                        VERA LUÍS</a:t>
            </a:r>
          </a:p>
          <a:p>
            <a:pPr algn="ctr"/>
            <a:endParaRPr lang="pt-PT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ctr"/>
            <a:endParaRPr lang="pt-PT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ctr"/>
            <a:endParaRPr lang="pt-PT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ctr"/>
            <a:r>
              <a:rPr lang="pt-PT" sz="2000" b="1" i="1" dirty="0" smtClean="0">
                <a:solidFill>
                  <a:srgbClr val="00B050"/>
                </a:solidFill>
                <a:latin typeface="Comic Sans MS" pitchFamily="66" charset="0"/>
              </a:rPr>
              <a:t>Os Alicerces </a:t>
            </a:r>
            <a:r>
              <a:rPr lang="pt-PT" sz="2000" b="1" dirty="0" smtClean="0">
                <a:solidFill>
                  <a:srgbClr val="00B050"/>
                </a:solidFill>
                <a:latin typeface="Comic Sans MS" pitchFamily="66" charset="0"/>
              </a:rPr>
              <a:t>agradecem:</a:t>
            </a:r>
          </a:p>
          <a:p>
            <a:pPr algn="ctr"/>
            <a:r>
              <a:rPr lang="pt-PT" sz="20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pt-PT" sz="2000" b="1" dirty="0" smtClean="0">
                <a:solidFill>
                  <a:srgbClr val="00B050"/>
                </a:solidFill>
                <a:latin typeface="Comic Sans MS" pitchFamily="66" charset="0"/>
              </a:rPr>
              <a:t>MEC(Museu Escolar do Cartaxo)</a:t>
            </a:r>
          </a:p>
          <a:p>
            <a:pPr algn="ctr"/>
            <a:endParaRPr lang="pt-PT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ctr"/>
            <a:r>
              <a:rPr lang="pt-PT" sz="2000" b="1" dirty="0" smtClean="0">
                <a:solidFill>
                  <a:srgbClr val="00B050"/>
                </a:solidFill>
                <a:latin typeface="Comic Sans MS" pitchFamily="66" charset="0"/>
              </a:rPr>
              <a:t>Junta de Freguesia de Vale da Pedra e de Pontével</a:t>
            </a:r>
          </a:p>
          <a:p>
            <a:pPr algn="ctr"/>
            <a:endParaRPr lang="pt-PT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ctr"/>
            <a:r>
              <a:rPr lang="pt-PT" sz="2000" b="1" dirty="0" smtClean="0">
                <a:solidFill>
                  <a:srgbClr val="00B050"/>
                </a:solidFill>
                <a:latin typeface="Comic Sans MS" pitchFamily="66" charset="0"/>
              </a:rPr>
              <a:t>Ex-alunos da escola( entrevistados)</a:t>
            </a:r>
          </a:p>
          <a:p>
            <a:pPr algn="ctr"/>
            <a:endParaRPr lang="pt-PT" sz="20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ctr"/>
            <a:r>
              <a:rPr lang="pt-PT" sz="2000" b="1" dirty="0" smtClean="0">
                <a:solidFill>
                  <a:srgbClr val="00B050"/>
                </a:solidFill>
                <a:latin typeface="Comic Sans MS" pitchFamily="66" charset="0"/>
              </a:rPr>
              <a:t>Auxiliares educativas da Escola</a:t>
            </a:r>
          </a:p>
          <a:p>
            <a:r>
              <a:rPr lang="pt-PT" sz="2000" dirty="0" smtClean="0"/>
              <a:t>                      </a:t>
            </a:r>
            <a:endParaRPr lang="pt-P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928826"/>
          </a:xfrm>
        </p:spPr>
        <p:txBody>
          <a:bodyPr>
            <a:normAutofit fontScale="90000"/>
          </a:bodyPr>
          <a:lstStyle/>
          <a:p>
            <a:pPr algn="ctr"/>
            <a:r>
              <a:rPr lang="pt-PT" sz="66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PESQUISAS E ENTREVISTAS</a:t>
            </a:r>
            <a:endParaRPr lang="pt-PT" sz="6600" b="1" dirty="0">
              <a:solidFill>
                <a:srgbClr val="00B050"/>
              </a:solidFill>
              <a:latin typeface="Comic Sans MS" pitchFamily="66" charset="0"/>
              <a:cs typeface="Arabic Typesetting" pitchFamily="66" charset="-78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000100" y="3429000"/>
            <a:ext cx="750099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SITOGRAFIA: </a:t>
            </a:r>
            <a:r>
              <a:rPr lang="pt-PT" dirty="0" err="1" smtClean="0">
                <a:hlinkClick r:id="rId2"/>
              </a:rPr>
              <a:t>www.Google.pt</a:t>
            </a:r>
            <a:endParaRPr lang="pt-PT" dirty="0" smtClean="0"/>
          </a:p>
          <a:p>
            <a:r>
              <a:rPr lang="pt-PT" dirty="0" smtClean="0"/>
              <a:t> </a:t>
            </a:r>
          </a:p>
          <a:p>
            <a:r>
              <a:rPr lang="pt-PT" dirty="0" smtClean="0"/>
              <a:t>                      </a:t>
            </a:r>
            <a:r>
              <a:rPr lang="pt-PT" dirty="0" err="1" smtClean="0">
                <a:hlinkClick r:id="rId3"/>
              </a:rPr>
              <a:t>www.cm_cartaxo</a:t>
            </a:r>
            <a:endParaRPr lang="pt-PT" dirty="0" smtClean="0"/>
          </a:p>
          <a:p>
            <a:endParaRPr lang="pt-PT" dirty="0" smtClean="0"/>
          </a:p>
          <a:p>
            <a:r>
              <a:rPr lang="pt-PT" b="1" dirty="0" smtClean="0"/>
              <a:t>ENTREVISTAS:</a:t>
            </a:r>
          </a:p>
          <a:p>
            <a:r>
              <a:rPr lang="pt-PT" dirty="0" smtClean="0"/>
              <a:t>Ex-alunos da Escola: Sr. João Alexandre e esposa D. Eunice Silva</a:t>
            </a:r>
          </a:p>
          <a:p>
            <a:endParaRPr lang="pt-PT" dirty="0" smtClean="0"/>
          </a:p>
          <a:p>
            <a:r>
              <a:rPr lang="pt-PT" dirty="0" smtClean="0"/>
              <a:t>Auxiliar </a:t>
            </a:r>
            <a:r>
              <a:rPr lang="pt-PT" dirty="0" err="1" smtClean="0"/>
              <a:t>atual</a:t>
            </a:r>
            <a:r>
              <a:rPr lang="pt-PT" dirty="0" smtClean="0"/>
              <a:t> e ex-aluna da escola: D. Isabel Vital</a:t>
            </a:r>
          </a:p>
          <a:p>
            <a:endParaRPr lang="pt-PT" dirty="0" smtClean="0"/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501122" cy="1470025"/>
          </a:xfrm>
        </p:spPr>
        <p:txBody>
          <a:bodyPr>
            <a:normAutofit/>
          </a:bodyPr>
          <a:lstStyle/>
          <a:p>
            <a:pPr algn="ctr"/>
            <a:r>
              <a:rPr lang="pt-PT" sz="40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ARQUITETURA DA RUA 25 DE ABRIL </a:t>
            </a:r>
            <a:r>
              <a:rPr lang="pt-PT" sz="4000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EM 2014</a:t>
            </a:r>
            <a:endParaRPr lang="pt-PT" sz="4000" b="1" dirty="0">
              <a:solidFill>
                <a:srgbClr val="00B050"/>
              </a:solidFill>
              <a:latin typeface="Comic Sans MS" pitchFamily="66" charset="0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720" y="1714488"/>
            <a:ext cx="8572560" cy="4786346"/>
          </a:xfrm>
        </p:spPr>
        <p:txBody>
          <a:bodyPr/>
          <a:lstStyle/>
          <a:p>
            <a:endParaRPr lang="pt-PT" b="1" dirty="0" smtClean="0">
              <a:solidFill>
                <a:schemeClr val="tx1"/>
              </a:solidFill>
            </a:endParaRPr>
          </a:p>
          <a:p>
            <a:endParaRPr lang="pt-PT" b="1" dirty="0" smtClean="0">
              <a:solidFill>
                <a:schemeClr val="tx1"/>
              </a:solidFill>
            </a:endParaRPr>
          </a:p>
        </p:txBody>
      </p:sp>
      <p:pic>
        <p:nvPicPr>
          <p:cNvPr id="8" name="Picture 2" descr="https://encrypted-tbn0.gstatic.com/images?q=tbn:ANd9GcTtELIuT4FQryDTCZ2-EivxNsUAprBgL5fT0LhNN1-wYbHCaHw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463333"/>
            <a:ext cx="5171954" cy="3945434"/>
          </a:xfrm>
          <a:prstGeom prst="rect">
            <a:avLst/>
          </a:prstGeom>
          <a:noFill/>
        </p:spPr>
      </p:pic>
      <p:sp>
        <p:nvSpPr>
          <p:cNvPr id="11" name="CaixaDeTexto 10"/>
          <p:cNvSpPr txBox="1"/>
          <p:nvPr/>
        </p:nvSpPr>
        <p:spPr>
          <a:xfrm>
            <a:off x="1000100" y="1940113"/>
            <a:ext cx="7447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latin typeface="Comic Sans MS" pitchFamily="66" charset="0"/>
              </a:rPr>
              <a:t>IGREJA N. SRA. DE FÁTIMA</a:t>
            </a:r>
            <a:endParaRPr lang="pt-PT" sz="2800" b="1" dirty="0">
              <a:latin typeface="Comic Sans MS" pitchFamily="66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95536" y="3645024"/>
            <a:ext cx="2664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dirty="0" smtClean="0">
                <a:latin typeface="Comic Sans MS" pitchFamily="66" charset="0"/>
              </a:rPr>
              <a:t>Na Igreja, situada mesmo em frente à Escola Primária, as crianças de Vale da Pedra têm catequese às terças e sextas</a:t>
            </a:r>
            <a:r>
              <a:rPr lang="pt-PT" sz="2000" dirty="0">
                <a:latin typeface="Comic Sans MS" pitchFamily="66" charset="0"/>
              </a:rPr>
              <a:t> </a:t>
            </a:r>
            <a:r>
              <a:rPr lang="pt-PT" sz="2000" dirty="0" smtClean="0">
                <a:latin typeface="Comic Sans MS" pitchFamily="66" charset="0"/>
              </a:rPr>
              <a:t>e  missa aos domingos e alguns dias da semana.</a:t>
            </a:r>
            <a:endParaRPr lang="pt-PT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501122" cy="1470025"/>
          </a:xfrm>
        </p:spPr>
        <p:txBody>
          <a:bodyPr>
            <a:normAutofit/>
          </a:bodyPr>
          <a:lstStyle/>
          <a:p>
            <a:pPr algn="ctr"/>
            <a:r>
              <a:rPr lang="pt-PT" sz="40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ARQUITETURA DA RUA 25 DE ABRIL </a:t>
            </a:r>
            <a:r>
              <a:rPr lang="pt-PT" sz="4000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EM 2014</a:t>
            </a:r>
            <a:endParaRPr lang="pt-PT" sz="4000" b="1" dirty="0">
              <a:solidFill>
                <a:srgbClr val="00B050"/>
              </a:solidFill>
              <a:latin typeface="Comic Sans MS" pitchFamily="66" charset="0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720" y="1714488"/>
            <a:ext cx="8572560" cy="4786346"/>
          </a:xfrm>
        </p:spPr>
        <p:txBody>
          <a:bodyPr/>
          <a:lstStyle/>
          <a:p>
            <a:endParaRPr lang="pt-PT" b="1" dirty="0" smtClean="0">
              <a:solidFill>
                <a:schemeClr val="tx1"/>
              </a:solidFill>
            </a:endParaRPr>
          </a:p>
          <a:p>
            <a:endParaRPr lang="pt-PT" b="1" dirty="0" smtClean="0">
              <a:solidFill>
                <a:schemeClr val="tx1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572000" y="3143248"/>
            <a:ext cx="42148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pt-PT" sz="2400" b="1" dirty="0" smtClean="0">
                <a:solidFill>
                  <a:srgbClr val="92D050"/>
                </a:solidFill>
                <a:latin typeface="Comic Sans MS" pitchFamily="66" charset="0"/>
              </a:rPr>
              <a:t>No Centro Social Cultural e Recreativo ,</a:t>
            </a:r>
          </a:p>
          <a:p>
            <a:pPr algn="ctr"/>
            <a:r>
              <a:rPr lang="pt-PT" sz="2400" b="1" dirty="0" smtClean="0">
                <a:solidFill>
                  <a:srgbClr val="92D050"/>
                </a:solidFill>
                <a:latin typeface="Comic Sans MS" pitchFamily="66" charset="0"/>
              </a:rPr>
              <a:t> enquanto os adultos tomam café e conversam com os amigos, as crianças participam nas atividades de música, danças rítmicas e rancho folclórico.</a:t>
            </a:r>
            <a:endParaRPr lang="pt-PT" sz="2400" b="1" dirty="0">
              <a:solidFill>
                <a:srgbClr val="92D05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643050"/>
            <a:ext cx="807249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286124"/>
            <a:ext cx="400052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52731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501122" cy="1470025"/>
          </a:xfrm>
        </p:spPr>
        <p:txBody>
          <a:bodyPr>
            <a:normAutofit/>
          </a:bodyPr>
          <a:lstStyle/>
          <a:p>
            <a:pPr algn="ctr"/>
            <a:r>
              <a:rPr lang="pt-PT" sz="40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ARQUITETURA DA RUA 25 DE ABRIL </a:t>
            </a:r>
            <a:r>
              <a:rPr lang="pt-PT" sz="4000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EM 2014</a:t>
            </a:r>
            <a:endParaRPr lang="pt-PT" sz="4000" b="1" dirty="0">
              <a:solidFill>
                <a:srgbClr val="00B050"/>
              </a:solidFill>
              <a:latin typeface="Comic Sans MS" pitchFamily="66" charset="0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720" y="1714488"/>
            <a:ext cx="8572560" cy="4786346"/>
          </a:xfrm>
        </p:spPr>
        <p:txBody>
          <a:bodyPr/>
          <a:lstStyle/>
          <a:p>
            <a:endParaRPr lang="pt-PT" b="1" dirty="0" smtClean="0">
              <a:solidFill>
                <a:schemeClr val="tx1"/>
              </a:solidFill>
            </a:endParaRPr>
          </a:p>
          <a:p>
            <a:endParaRPr lang="pt-PT" b="1" dirty="0" smtClean="0">
              <a:solidFill>
                <a:schemeClr val="tx1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907902" y="2132856"/>
            <a:ext cx="7164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400" b="1" dirty="0" smtClean="0">
                <a:solidFill>
                  <a:srgbClr val="00B050"/>
                </a:solidFill>
                <a:latin typeface="Comic Sans MS" pitchFamily="66" charset="0"/>
              </a:rPr>
              <a:t>JUNTA DE FREGUESIA</a:t>
            </a:r>
            <a:endParaRPr lang="pt-PT" sz="44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000628" y="3357562"/>
            <a:ext cx="35719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00B050"/>
                </a:solidFill>
                <a:latin typeface="Comic Sans MS" pitchFamily="66" charset="0"/>
              </a:rPr>
              <a:t>A Junta de Freguesia é também palco do posto de saúde, multibanco e correios, assistindo assim em quatro frentes à freguesia de Vale da Pedra.</a:t>
            </a:r>
            <a:endParaRPr lang="pt-PT" sz="24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00438"/>
            <a:ext cx="464347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962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pt-PT" sz="40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ARQUITETURA DA RUA 25 DE ABRIL NA DÉCADA DE 60</a:t>
            </a:r>
            <a:endParaRPr lang="pt-PT" sz="4000" b="1" dirty="0">
              <a:solidFill>
                <a:srgbClr val="00B050"/>
              </a:solidFill>
              <a:latin typeface="Comic Sans MS" pitchFamily="66" charset="0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720" y="1714488"/>
            <a:ext cx="8572560" cy="4786346"/>
          </a:xfrm>
        </p:spPr>
        <p:txBody>
          <a:bodyPr/>
          <a:lstStyle/>
          <a:p>
            <a:pPr algn="ctr"/>
            <a:r>
              <a:rPr lang="pt-PT" sz="2400" dirty="0" smtClean="0">
                <a:solidFill>
                  <a:schemeClr val="tx1"/>
                </a:solidFill>
                <a:latin typeface="Comic Sans MS" pitchFamily="66" charset="0"/>
              </a:rPr>
              <a:t>A Rua 25 de Abril atravessa o centro da Freguesia de Vale da Pedra.</a:t>
            </a:r>
          </a:p>
          <a:p>
            <a:pPr algn="ctr"/>
            <a:r>
              <a:rPr lang="pt-PT" sz="2400" dirty="0" smtClean="0">
                <a:solidFill>
                  <a:schemeClr val="tx1"/>
                </a:solidFill>
                <a:latin typeface="Comic Sans MS" pitchFamily="66" charset="0"/>
              </a:rPr>
              <a:t>Na época de 1960 apenas moradores da freguesia  e os alunos da Escola Primária movimentavam a Rua.</a:t>
            </a:r>
          </a:p>
          <a:p>
            <a:pPr algn="ctr"/>
            <a:r>
              <a:rPr lang="pt-PT" sz="2400" dirty="0" smtClean="0">
                <a:solidFill>
                  <a:schemeClr val="tx1"/>
                </a:solidFill>
                <a:latin typeface="Comic Sans MS" pitchFamily="66" charset="0"/>
              </a:rPr>
              <a:t>A Escola Primária sofreu duas ampliações desde então.</a:t>
            </a:r>
          </a:p>
          <a:p>
            <a:endParaRPr lang="pt-PT" b="1" dirty="0" smtClean="0">
              <a:solidFill>
                <a:schemeClr val="tx1"/>
              </a:solidFill>
            </a:endParaRPr>
          </a:p>
          <a:p>
            <a:endParaRPr lang="pt-PT" b="1" dirty="0" smtClean="0">
              <a:solidFill>
                <a:schemeClr val="tx1"/>
              </a:solidFill>
            </a:endParaRPr>
          </a:p>
        </p:txBody>
      </p:sp>
      <p:pic>
        <p:nvPicPr>
          <p:cNvPr id="5" name="Picture 2" descr="C:\Users\Katia\Desktop\fotosguiao\IMG_20140326_1648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876"/>
            <a:ext cx="4143404" cy="2920599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71876"/>
            <a:ext cx="428628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8501122" cy="969959"/>
          </a:xfrm>
        </p:spPr>
        <p:txBody>
          <a:bodyPr>
            <a:normAutofit fontScale="90000"/>
          </a:bodyPr>
          <a:lstStyle/>
          <a:p>
            <a:pPr algn="ctr"/>
            <a:r>
              <a:rPr lang="pt-PT" sz="3200" b="1" dirty="0" err="1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Arquitetura</a:t>
            </a:r>
            <a:r>
              <a:rPr lang="pt-PT" sz="32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 da Escola Primária na Rua 25 </a:t>
            </a:r>
            <a:r>
              <a:rPr lang="pt-PT" sz="3200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de</a:t>
            </a:r>
            <a:r>
              <a:rPr lang="pt-PT" sz="32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 Abril </a:t>
            </a:r>
            <a:r>
              <a:rPr lang="pt-PT" sz="3200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em 2014</a:t>
            </a:r>
            <a:endParaRPr lang="pt-PT" sz="3200" b="1" dirty="0">
              <a:solidFill>
                <a:srgbClr val="00B050"/>
              </a:solidFill>
              <a:latin typeface="Comic Sans MS" pitchFamily="66" charset="0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720" y="1214422"/>
            <a:ext cx="8572560" cy="5286412"/>
          </a:xfrm>
        </p:spPr>
        <p:txBody>
          <a:bodyPr/>
          <a:lstStyle/>
          <a:p>
            <a:endParaRPr lang="pt-PT" b="1" dirty="0" smtClean="0">
              <a:solidFill>
                <a:schemeClr val="tx1"/>
              </a:solidFill>
            </a:endParaRPr>
          </a:p>
          <a:p>
            <a:endParaRPr lang="pt-PT" b="1" dirty="0" smtClean="0">
              <a:solidFill>
                <a:schemeClr val="tx1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928926" y="1214422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rgbClr val="00B050"/>
                </a:solidFill>
                <a:latin typeface="Comic Sans MS" pitchFamily="66" charset="0"/>
              </a:rPr>
              <a:t>EB1 VALE DA PEDRA</a:t>
            </a:r>
            <a:endParaRPr lang="pt-PT" sz="28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2050" name="Picture 2" descr="E:\TUDO O Q JÁ CÁ ESTAVA\estagios\SANDRO\salas MEC\2-EDIFICIOS ESCOLARES\FOTOGRAFIAS- PAINEL 2\fotos Neno escolas\091508 Escola Vale da Pedra\Escola Vale da Pedra 50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89" y="1988840"/>
            <a:ext cx="8280920" cy="4709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TUDO O Q JÁ CÁ ESTAVA\estagios\SANDRO\salas MEC\2-EDIFICIOS ESCOLARES\FOTOGRAFIAS- PAINEL 2\fotos Neno escolas\091508 Escola Vale da Pedra\Escola Vale da Pedra 508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09120"/>
            <a:ext cx="2483767" cy="173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hamada rectangular arredondada 3"/>
          <p:cNvSpPr/>
          <p:nvPr/>
        </p:nvSpPr>
        <p:spPr>
          <a:xfrm>
            <a:off x="3203848" y="4725144"/>
            <a:ext cx="2232248" cy="1440160"/>
          </a:xfrm>
          <a:prstGeom prst="wedgeRoundRectCallout">
            <a:avLst>
              <a:gd name="adj1" fmla="val 62521"/>
              <a:gd name="adj2" fmla="val 643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É linda a nossa escola !</a:t>
            </a:r>
          </a:p>
          <a:p>
            <a:pPr algn="ctr"/>
            <a:r>
              <a:rPr lang="pt-PT" dirty="0" smtClean="0"/>
              <a:t>Pertence ao Plano dos Centenários !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6150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8501122" cy="969959"/>
          </a:xfrm>
        </p:spPr>
        <p:txBody>
          <a:bodyPr>
            <a:normAutofit fontScale="90000"/>
          </a:bodyPr>
          <a:lstStyle/>
          <a:p>
            <a:pPr algn="ctr"/>
            <a:r>
              <a:rPr lang="pt-PT" sz="3200" b="1" dirty="0" err="1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Arquitetura</a:t>
            </a:r>
            <a:r>
              <a:rPr lang="pt-PT" sz="32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 da Escola Primária na Rua 25 </a:t>
            </a:r>
            <a:r>
              <a:rPr lang="pt-PT" sz="3200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de</a:t>
            </a:r>
            <a:r>
              <a:rPr lang="pt-PT" sz="32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 Abril </a:t>
            </a:r>
            <a:r>
              <a:rPr lang="pt-PT" sz="3200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em 2014</a:t>
            </a:r>
            <a:endParaRPr lang="pt-PT" sz="3200" b="1" dirty="0">
              <a:solidFill>
                <a:srgbClr val="00B050"/>
              </a:solidFill>
              <a:latin typeface="Comic Sans MS" pitchFamily="66" charset="0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720" y="1214422"/>
            <a:ext cx="8572560" cy="5286412"/>
          </a:xfrm>
        </p:spPr>
        <p:txBody>
          <a:bodyPr/>
          <a:lstStyle/>
          <a:p>
            <a:endParaRPr lang="pt-PT" b="1" dirty="0" smtClean="0">
              <a:solidFill>
                <a:schemeClr val="tx1"/>
              </a:solidFill>
            </a:endParaRPr>
          </a:p>
          <a:p>
            <a:endParaRPr lang="pt-PT" b="1" dirty="0" smtClean="0">
              <a:solidFill>
                <a:schemeClr val="tx1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928926" y="1214422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rgbClr val="00B050"/>
                </a:solidFill>
                <a:latin typeface="Comic Sans MS" pitchFamily="66" charset="0"/>
              </a:rPr>
              <a:t>EB1 VALE DA PEDRA</a:t>
            </a:r>
            <a:endParaRPr lang="pt-PT" sz="28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436704"/>
            <a:ext cx="4231169" cy="306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ixaDeTexto 7"/>
          <p:cNvSpPr txBox="1"/>
          <p:nvPr/>
        </p:nvSpPr>
        <p:spPr>
          <a:xfrm>
            <a:off x="456884" y="1959377"/>
            <a:ext cx="83198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>
                <a:solidFill>
                  <a:srgbClr val="00B050"/>
                </a:solidFill>
                <a:latin typeface="Comic Sans MS" pitchFamily="66" charset="0"/>
              </a:rPr>
              <a:t>Ex-alunos da escola falaram-nos sobre o poço secular que ainda hoje permanece no pátio da escola. O terreno fora cedido ao estado, mas durante a construção nunca houve ordem para demolir o poço. Ali permanece </a:t>
            </a:r>
            <a:r>
              <a:rPr lang="pt-PT" b="1" dirty="0" err="1" smtClean="0">
                <a:solidFill>
                  <a:srgbClr val="00B050"/>
                </a:solidFill>
                <a:latin typeface="Comic Sans MS" pitchFamily="66" charset="0"/>
              </a:rPr>
              <a:t>inativo</a:t>
            </a:r>
            <a:r>
              <a:rPr lang="pt-PT" b="1" dirty="0" smtClean="0">
                <a:solidFill>
                  <a:srgbClr val="00B050"/>
                </a:solidFill>
                <a:latin typeface="Comic Sans MS" pitchFamily="66" charset="0"/>
              </a:rPr>
              <a:t>, servindo de “mesa” para o lanche das crianças, e de apoio a muitas brincadeiras engraçadas.</a:t>
            </a:r>
            <a:endParaRPr lang="pt-PT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5122" name="Picture 2" descr="C:\Users\Katia\Desktop\IMG_20140430_1535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974" y="3500438"/>
            <a:ext cx="3961010" cy="30003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392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8501122" cy="969959"/>
          </a:xfrm>
        </p:spPr>
        <p:txBody>
          <a:bodyPr>
            <a:normAutofit fontScale="90000"/>
          </a:bodyPr>
          <a:lstStyle/>
          <a:p>
            <a:pPr algn="ctr"/>
            <a:r>
              <a:rPr lang="pt-PT" sz="3200" b="1" dirty="0" err="1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Arquitetura</a:t>
            </a:r>
            <a:r>
              <a:rPr lang="pt-PT" sz="32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 da Escola Primária na Rua 25 </a:t>
            </a:r>
            <a:r>
              <a:rPr lang="pt-PT" sz="3200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de</a:t>
            </a:r>
            <a:r>
              <a:rPr lang="pt-PT" sz="3200" b="1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 Abril </a:t>
            </a:r>
            <a:r>
              <a:rPr lang="pt-PT" sz="3200" dirty="0" smtClean="0">
                <a:solidFill>
                  <a:srgbClr val="00B050"/>
                </a:solidFill>
                <a:latin typeface="Comic Sans MS" pitchFamily="66" charset="0"/>
                <a:cs typeface="Arabic Typesetting" pitchFamily="66" charset="-78"/>
              </a:rPr>
              <a:t>em 2014</a:t>
            </a:r>
            <a:endParaRPr lang="pt-PT" sz="3200" b="1" dirty="0">
              <a:solidFill>
                <a:srgbClr val="00B050"/>
              </a:solidFill>
              <a:latin typeface="Comic Sans MS" pitchFamily="66" charset="0"/>
              <a:cs typeface="Arabic Typesetting" pitchFamily="66" charset="-7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720" y="1214422"/>
            <a:ext cx="8572560" cy="5286412"/>
          </a:xfrm>
        </p:spPr>
        <p:txBody>
          <a:bodyPr/>
          <a:lstStyle/>
          <a:p>
            <a:endParaRPr lang="pt-PT" b="1" dirty="0" smtClean="0">
              <a:solidFill>
                <a:schemeClr val="tx1"/>
              </a:solidFill>
            </a:endParaRPr>
          </a:p>
          <a:p>
            <a:endParaRPr lang="pt-PT" b="1" dirty="0" smtClean="0">
              <a:solidFill>
                <a:schemeClr val="tx1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928926" y="1214422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rgbClr val="00B050"/>
                </a:solidFill>
                <a:latin typeface="Comic Sans MS" pitchFamily="66" charset="0"/>
              </a:rPr>
              <a:t>EB1 VALE DA PEDRA</a:t>
            </a:r>
            <a:endParaRPr lang="pt-PT" sz="28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60644" y="1988840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rgbClr val="00B050"/>
                </a:solidFill>
                <a:latin typeface="Comic Sans MS" pitchFamily="66" charset="0"/>
              </a:rPr>
              <a:t>A nossa escola é cheia de histórias !</a:t>
            </a:r>
          </a:p>
          <a:p>
            <a:pPr algn="ctr"/>
            <a:r>
              <a:rPr lang="pt-PT" b="1" dirty="0" smtClean="0">
                <a:solidFill>
                  <a:srgbClr val="00B050"/>
                </a:solidFill>
                <a:latin typeface="Comic Sans MS" pitchFamily="66" charset="0"/>
              </a:rPr>
              <a:t>Como foi e continua a ser o edificio mais importante da rua , relata as suas histórias, como também de gerações de alunos que ali estudaram !</a:t>
            </a:r>
          </a:p>
          <a:p>
            <a:pPr algn="ctr"/>
            <a:r>
              <a:rPr lang="pt-PT" b="1" dirty="0" smtClean="0">
                <a:solidFill>
                  <a:srgbClr val="00B050"/>
                </a:solidFill>
                <a:latin typeface="Comic Sans MS" pitchFamily="66" charset="0"/>
              </a:rPr>
              <a:t>Fizemos uma viagem no tempo dos nossos bisavós e assim recriamos a história da rua 25 de Abril.</a:t>
            </a:r>
            <a:endParaRPr lang="pt-PT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554" y="3478634"/>
            <a:ext cx="4071902" cy="2724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E:\TUDO O Q JÁ CÁ ESTAVA\estagios\SANDRO\salas MEC\2-EDIFICIOS ESCOLARES\FOTOGRAFIAS- PAINEL 2\fotos Neno escolas\091508 Escola Vale da Pedra\Escola Vale da Pedra 50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44" y="3478635"/>
            <a:ext cx="4143910" cy="2670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50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522</TotalTime>
  <Words>948</Words>
  <Application>Microsoft Office PowerPoint</Application>
  <PresentationFormat>Apresentação no Ecrã (4:3)</PresentationFormat>
  <Paragraphs>107</Paragraphs>
  <Slides>25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25</vt:i4>
      </vt:variant>
    </vt:vector>
  </HeadingPairs>
  <TitlesOfParts>
    <vt:vector size="26" baseType="lpstr">
      <vt:lpstr>Aspecto</vt:lpstr>
      <vt:lpstr>PROJETO RUAS DA LEZÍRIA</vt:lpstr>
      <vt:lpstr>PROJETO RUAS DA LEZÍRIA</vt:lpstr>
      <vt:lpstr>ARQUITETURA DA RUA 25 DE ABRIL EM 2014</vt:lpstr>
      <vt:lpstr>ARQUITETURA DA RUA 25 DE ABRIL EM 2014</vt:lpstr>
      <vt:lpstr>ARQUITETURA DA RUA 25 DE ABRIL EM 2014</vt:lpstr>
      <vt:lpstr>ARQUITETURA DA RUA 25 DE ABRIL NA DÉCADA DE 60</vt:lpstr>
      <vt:lpstr>Arquitetura da Escola Primária na Rua 25 de Abril em 2014</vt:lpstr>
      <vt:lpstr>Arquitetura da Escola Primária na Rua 25 de Abril em 2014</vt:lpstr>
      <vt:lpstr>Arquitetura da Escola Primária na Rua 25 de Abril em 2014</vt:lpstr>
      <vt:lpstr>Apresentação do PowerPoint</vt:lpstr>
      <vt:lpstr>Em 1961 a Escola Primária de Vale da Pedra não tinha janelas e…  …Tanto rigor e disciplina! Estamos todos vestidos com batas brancas. Reina a Paz! </vt:lpstr>
      <vt:lpstr> </vt:lpstr>
      <vt:lpstr>Apresentação do PowerPoint</vt:lpstr>
      <vt:lpstr>Apresentação do PowerPoint</vt:lpstr>
      <vt:lpstr>Apresentação do PowerPoint</vt:lpstr>
      <vt:lpstr>Apresentação do PowerPoint</vt:lpstr>
      <vt:lpstr> </vt:lpstr>
      <vt:lpstr>Apresentação do PowerPoint</vt:lpstr>
      <vt:lpstr> </vt:lpstr>
      <vt:lpstr>Apresentação do PowerPoint</vt:lpstr>
      <vt:lpstr>Apresentação do PowerPoint</vt:lpstr>
      <vt:lpstr> </vt:lpstr>
      <vt:lpstr>Apresentação do PowerPoint</vt:lpstr>
      <vt:lpstr>Apresentação do PowerPoint</vt:lpstr>
      <vt:lpstr>PESQUISAS E ENTREVISTAS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PROJETO RUAS DA LEZÍRIA 2ºK  EB1 VALE DA PEDRA</dc:title>
  <dc:creator>Katia</dc:creator>
  <cp:lastModifiedBy>Carla Pasion Neves</cp:lastModifiedBy>
  <cp:revision>84</cp:revision>
  <dcterms:created xsi:type="dcterms:W3CDTF">2014-03-21T13:14:07Z</dcterms:created>
  <dcterms:modified xsi:type="dcterms:W3CDTF">2014-05-08T13:32:15Z</dcterms:modified>
</cp:coreProperties>
</file>